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3" r:id="rId2"/>
    <p:sldId id="337" r:id="rId3"/>
    <p:sldId id="338" r:id="rId4"/>
    <p:sldId id="336" r:id="rId5"/>
    <p:sldId id="332" r:id="rId6"/>
    <p:sldId id="333" r:id="rId7"/>
    <p:sldId id="334" r:id="rId8"/>
    <p:sldId id="339" r:id="rId9"/>
    <p:sldId id="340" r:id="rId10"/>
    <p:sldId id="341" r:id="rId11"/>
    <p:sldId id="343" r:id="rId12"/>
    <p:sldId id="342" r:id="rId13"/>
    <p:sldId id="329" r:id="rId14"/>
    <p:sldId id="328" r:id="rId15"/>
    <p:sldId id="335" r:id="rId16"/>
    <p:sldId id="344" r:id="rId17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7" autoAdjust="0"/>
    <p:restoredTop sz="92768" autoAdjust="0"/>
  </p:normalViewPr>
  <p:slideViewPr>
    <p:cSldViewPr>
      <p:cViewPr varScale="1">
        <p:scale>
          <a:sx n="96" d="100"/>
          <a:sy n="96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05138" cy="46196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6" y="1"/>
            <a:ext cx="3005138" cy="46196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93416112-4360-4428-9950-3332D3C3C190}" type="datetimeFigureOut">
              <a:rPr lang="en-US" smtClean="0"/>
              <a:pPr/>
              <a:t>11/1/2010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69351"/>
            <a:ext cx="3005138" cy="461963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6" y="8769351"/>
            <a:ext cx="3005138" cy="461963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D3E76842-C9CA-4339-8A97-56A2024EE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05121" cy="4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5" tIns="46177" rIns="92355" bIns="46177" numCol="1" anchor="t" anchorCtr="0" compatLnSpc="1">
            <a:prstTxWarp prst="textNoShape">
              <a:avLst/>
            </a:prstTxWarp>
          </a:bodyPr>
          <a:lstStyle>
            <a:lvl1pPr defTabSz="923870">
              <a:defRPr sz="11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575" y="2"/>
            <a:ext cx="3005121" cy="4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5" tIns="46177" rIns="92355" bIns="46177" numCol="1" anchor="t" anchorCtr="0" compatLnSpc="1">
            <a:prstTxWarp prst="textNoShape">
              <a:avLst/>
            </a:prstTxWarp>
          </a:bodyPr>
          <a:lstStyle>
            <a:lvl1pPr algn="r" defTabSz="923870">
              <a:defRPr sz="11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23" y="4385935"/>
            <a:ext cx="5546758" cy="415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5" tIns="46177" rIns="92355" bIns="461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0340"/>
            <a:ext cx="3005121" cy="4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5" tIns="46177" rIns="92355" bIns="46177" numCol="1" anchor="b" anchorCtr="0" compatLnSpc="1">
            <a:prstTxWarp prst="textNoShape">
              <a:avLst/>
            </a:prstTxWarp>
          </a:bodyPr>
          <a:lstStyle>
            <a:lvl1pPr defTabSz="923870">
              <a:defRPr sz="11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575" y="8770340"/>
            <a:ext cx="3005121" cy="4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5" tIns="46177" rIns="92355" bIns="46177" numCol="1" anchor="b" anchorCtr="0" compatLnSpc="1">
            <a:prstTxWarp prst="textNoShape">
              <a:avLst/>
            </a:prstTxWarp>
          </a:bodyPr>
          <a:lstStyle>
            <a:lvl1pPr algn="r" defTabSz="923870">
              <a:defRPr sz="1100"/>
            </a:lvl1pPr>
          </a:lstStyle>
          <a:p>
            <a:fld id="{78C01BF2-BF51-4B7E-BDA1-633C58140B7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1FA19-7FB0-4D96-ADE0-6F3CC571AEA4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24" y="4385936"/>
            <a:ext cx="5546758" cy="415541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90605-804A-4EA0-8B4A-6EEC759C8BCF}" type="slidenum">
              <a:rPr lang="en-US"/>
              <a:pPr/>
              <a:t>3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Nested data is very valuable to fisheries scientists.  </a:t>
            </a:r>
          </a:p>
          <a:p>
            <a:endParaRPr lang="en-US"/>
          </a:p>
          <a:p>
            <a:r>
              <a:rPr lang="en-US"/>
              <a:t>The photo mosaics are the icing on the cake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FB0E03-2FA9-432C-AB00-8BC5D21CB8CE}" type="slidenum">
              <a:rPr lang="en-US"/>
              <a:pPr/>
              <a:t>5</a:t>
            </a:fld>
            <a:endParaRPr lang="en-US"/>
          </a:p>
        </p:txBody>
      </p:sp>
      <p:sp>
        <p:nvSpPr>
          <p:cNvPr id="146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D5A9D-541B-4A5C-B4F8-2C1EBB38E744}" type="slidenum">
              <a:rPr lang="en-US"/>
              <a:pPr/>
              <a:t>6</a:t>
            </a:fld>
            <a:endParaRPr lang="en-US"/>
          </a:p>
        </p:txBody>
      </p:sp>
      <p:sp>
        <p:nvSpPr>
          <p:cNvPr id="146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AA8ED-AFE9-4D66-B318-DC177CF395B9}" type="slidenum">
              <a:rPr lang="en-US"/>
              <a:pPr/>
              <a:t>7</a:t>
            </a:fld>
            <a:endParaRPr lang="en-US"/>
          </a:p>
        </p:txBody>
      </p:sp>
      <p:sp>
        <p:nvSpPr>
          <p:cNvPr id="145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411BE-4938-4F80-87BD-784FC11243E1}" type="slidenum">
              <a:rPr lang="en-US"/>
              <a:pPr/>
              <a:t>8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23" y="4385935"/>
            <a:ext cx="5546758" cy="415541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142896-5715-4EE9-B023-F8070CA0F38F}" type="slidenum">
              <a:rPr lang="en-US"/>
              <a:pPr/>
              <a:t>9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FE8FE-B8C6-4BCE-B1FE-276708E8C502}" type="slidenum">
              <a:rPr lang="en-US"/>
              <a:pPr/>
              <a:t>10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FE8FE-B8C6-4BCE-B1FE-276708E8C502}" type="slidenum">
              <a:rPr lang="en-US"/>
              <a:pPr/>
              <a:t>12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tClick</a:t>
            </a:r>
            <a:r>
              <a:rPr lang="en-US" dirty="0" smtClean="0"/>
              <a:t> 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FC507-340A-401D-B049-9E563056485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16804-99F2-44C3-AC94-290A8050ED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4800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3209D-E36D-4D81-99ED-2FF5D42076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7E440-D51A-4136-B2D4-4B4933B1D5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78F2A-FEF6-4ADD-9783-0D0E7500DB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C168C-430F-49AE-BA64-AD9BCB4FCA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B1ABD-4881-443B-B51C-A68EF900EA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65E2C-E66F-483F-AB39-73ED54456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EE269-B24C-458A-8CCC-71CD313A74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F7AED-2238-4C11-887B-06CC73DD73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139C3-15FD-47EE-B78D-237B6A3A6B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048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465589-A499-4D7F-984E-7C6EB50B1C0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OER_logo_medium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34200" y="6022975"/>
            <a:ext cx="2209800" cy="835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wmf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1"/>
            <a:ext cx="8229600" cy="1219199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Accessing the Sea: Unmanned Platforms, Sensors and Infrastructure for Decision Support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8198" name="Picture 6" descr="Applying Autonomous Underwater Vehicles to NOAA Goals May 2007_Page_20_Image_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905000"/>
            <a:ext cx="1712913" cy="2087563"/>
          </a:xfrm>
          <a:prstGeom prst="rect">
            <a:avLst/>
          </a:prstGeom>
          <a:noFill/>
        </p:spPr>
      </p:pic>
      <p:pic>
        <p:nvPicPr>
          <p:cNvPr id="8199" name="Picture 7" descr="Postcard from NANCY FO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1654175" cy="2017713"/>
          </a:xfrm>
          <a:prstGeom prst="rect">
            <a:avLst/>
          </a:prstGeom>
          <a:noFill/>
        </p:spPr>
      </p:pic>
      <p:pic>
        <p:nvPicPr>
          <p:cNvPr id="8200" name="Picture 8" descr="twogliderswaku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600200"/>
            <a:ext cx="2409825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RN_over_water_1_horiz"/>
          <p:cNvPicPr>
            <a:picLocks noChangeAspect="1" noChangeArrowheads="1"/>
          </p:cNvPicPr>
          <p:nvPr/>
        </p:nvPicPr>
        <p:blipFill>
          <a:blip r:embed="rId6" cstate="print"/>
          <a:srcRect l="6509" b="9464"/>
          <a:stretch>
            <a:fillRect/>
          </a:stretch>
        </p:blipFill>
        <p:spPr bwMode="auto">
          <a:xfrm>
            <a:off x="228600" y="1600200"/>
            <a:ext cx="2209800" cy="1603375"/>
          </a:xfrm>
          <a:prstGeom prst="rect">
            <a:avLst/>
          </a:prstGeom>
          <a:noFill/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57200" y="5410200"/>
            <a:ext cx="7239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latin typeface="Times New Roman" pitchFamily="18" charset="0"/>
              </a:rPr>
              <a:t>2010 NOAA Technology Summit</a:t>
            </a:r>
          </a:p>
          <a:p>
            <a:pPr algn="ctr"/>
            <a:r>
              <a:rPr lang="en-US" sz="2800" dirty="0" smtClean="0">
                <a:latin typeface="Times New Roman" pitchFamily="18" charset="0"/>
              </a:rPr>
              <a:t>Dr. Reginald Beach, Mr. Frank </a:t>
            </a:r>
            <a:r>
              <a:rPr lang="en-US" sz="2800" dirty="0" err="1" smtClean="0">
                <a:latin typeface="Times New Roman" pitchFamily="18" charset="0"/>
              </a:rPr>
              <a:t>Cantelas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9" name="Picture 3" descr="spottag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200400"/>
            <a:ext cx="2743200" cy="2057400"/>
          </a:xfrm>
          <a:prstGeom prst="rect">
            <a:avLst/>
          </a:prstGeom>
          <a:noFill/>
        </p:spPr>
      </p:pic>
      <p:pic>
        <p:nvPicPr>
          <p:cNvPr id="10" name="Picture 2" descr="Male-eseal-t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429000"/>
            <a:ext cx="2524421" cy="1836341"/>
          </a:xfrm>
          <a:prstGeom prst="rect">
            <a:avLst/>
          </a:prstGeom>
          <a:noFill/>
        </p:spPr>
      </p:pic>
      <p:pic>
        <p:nvPicPr>
          <p:cNvPr id="11" name="Picture 4" descr="LAALhea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886200"/>
            <a:ext cx="2133600" cy="1374346"/>
          </a:xfrm>
          <a:prstGeom prst="rect">
            <a:avLst/>
          </a:prstGeom>
          <a:noFill/>
        </p:spPr>
      </p:pic>
      <p:pic>
        <p:nvPicPr>
          <p:cNvPr id="12" name="Picture 3" descr="Image042"/>
          <p:cNvPicPr>
            <a:picLocks noChangeAspect="1" noChangeArrowheads="1"/>
          </p:cNvPicPr>
          <p:nvPr/>
        </p:nvPicPr>
        <p:blipFill>
          <a:blip r:embed="rId10" cstate="print"/>
          <a:srcRect t="14815"/>
          <a:stretch>
            <a:fillRect/>
          </a:stretch>
        </p:blipFill>
        <p:spPr bwMode="auto">
          <a:xfrm>
            <a:off x="4495800" y="4038600"/>
            <a:ext cx="1828800" cy="116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6200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“Grassroots” Capability Demonstrations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458200" cy="4754563"/>
          </a:xfrm>
        </p:spPr>
        <p:txBody>
          <a:bodyPr/>
          <a:lstStyle/>
          <a:p>
            <a:r>
              <a:rPr lang="en-US" sz="2800" dirty="0" smtClean="0"/>
              <a:t>2005 Katrina Harbor Surveys (NOS) </a:t>
            </a:r>
          </a:p>
          <a:p>
            <a:r>
              <a:rPr lang="en-US" sz="2800" dirty="0" smtClean="0"/>
              <a:t>2008 </a:t>
            </a:r>
            <a:r>
              <a:rPr lang="en-US" sz="2800" dirty="0" err="1" smtClean="0"/>
              <a:t>AUVfest</a:t>
            </a:r>
            <a:r>
              <a:rPr lang="en-US" sz="2800" dirty="0" smtClean="0"/>
              <a:t> demonstration of dual-use capability of Navy MCM platforms for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marine archaeology+</a:t>
            </a:r>
          </a:p>
          <a:p>
            <a:r>
              <a:rPr lang="en-US" sz="2800" i="1" dirty="0" smtClean="0"/>
              <a:t>2009 </a:t>
            </a:r>
            <a:r>
              <a:rPr lang="en-US" sz="2800" dirty="0" smtClean="0"/>
              <a:t>First </a:t>
            </a:r>
            <a:r>
              <a:rPr lang="en-US" sz="2800" dirty="0" err="1" smtClean="0"/>
              <a:t>TransAtlantic</a:t>
            </a:r>
            <a:r>
              <a:rPr lang="en-US" sz="2800" dirty="0" smtClean="0"/>
              <a:t> Glider (IOOS)</a:t>
            </a:r>
          </a:p>
          <a:p>
            <a:r>
              <a:rPr lang="en-US" sz="2800" dirty="0" smtClean="0"/>
              <a:t>Bonaire Coral Mapping (2008), NOS Marine Debris (2010), NMFS Scallop Survey (2011), Thunder Bay Sanctuary Expansion Survey (2010)</a:t>
            </a:r>
          </a:p>
          <a:p>
            <a:r>
              <a:rPr lang="en-US" sz="2800" dirty="0" smtClean="0"/>
              <a:t>Animal Borne Sensors (TOPP, POST, </a:t>
            </a:r>
            <a:r>
              <a:rPr lang="en-US" sz="2800" dirty="0" err="1" smtClean="0"/>
              <a:t>Narwals</a:t>
            </a:r>
            <a:r>
              <a:rPr lang="en-US" sz="2800" dirty="0" smtClean="0"/>
              <a:t>, Applications for Climate, Arctic, IOOS, Weather)</a:t>
            </a:r>
          </a:p>
          <a:p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125956" name="Line 4"/>
          <p:cNvSpPr>
            <a:spLocks noChangeShapeType="1"/>
          </p:cNvSpPr>
          <p:nvPr/>
        </p:nvSpPr>
        <p:spPr bwMode="auto">
          <a:xfrm>
            <a:off x="533400" y="1524000"/>
            <a:ext cx="8077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00" t="7333" r="11000" b="3334"/>
          <a:stretch>
            <a:fillRect/>
          </a:stretch>
        </p:blipFill>
        <p:spPr bwMode="auto">
          <a:xfrm>
            <a:off x="770072" y="533400"/>
            <a:ext cx="7078528" cy="619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620000" cy="1219200"/>
          </a:xfrm>
        </p:spPr>
        <p:txBody>
          <a:bodyPr/>
          <a:lstStyle/>
          <a:p>
            <a:pPr algn="l"/>
            <a:r>
              <a:rPr lang="en-US" dirty="0" smtClean="0"/>
              <a:t>	New </a:t>
            </a:r>
            <a:r>
              <a:rPr lang="en-US" dirty="0" smtClean="0"/>
              <a:t>Platforms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229600" cy="4754563"/>
          </a:xfrm>
        </p:spPr>
        <p:txBody>
          <a:bodyPr/>
          <a:lstStyle/>
          <a:p>
            <a:r>
              <a:rPr lang="en-US" sz="2800" dirty="0" smtClean="0"/>
              <a:t>Solar AUV, Long Endurance,  Hybrid Surface / Sub Surface </a:t>
            </a:r>
          </a:p>
          <a:p>
            <a:r>
              <a:rPr lang="en-US" sz="2800" dirty="0" smtClean="0"/>
              <a:t>ONR Fuel Cell AUV, 90 days, 20 </a:t>
            </a:r>
            <a:r>
              <a:rPr lang="en-US" sz="2800" dirty="0" err="1" smtClean="0"/>
              <a:t>kts</a:t>
            </a:r>
            <a:r>
              <a:rPr lang="en-US" sz="2800" dirty="0" smtClean="0"/>
              <a:t> sprint</a:t>
            </a:r>
          </a:p>
          <a:p>
            <a:r>
              <a:rPr lang="en-US" sz="2800" dirty="0" smtClean="0"/>
              <a:t>NEREUS: Full Ocean Depth, Hybrid ROV / AUV), uses Ceramics</a:t>
            </a:r>
          </a:p>
          <a:p>
            <a:r>
              <a:rPr lang="en-US" sz="2800" dirty="0" smtClean="0"/>
              <a:t>Unmanned Surface Vessel – Wave-Driven Locomotion, Long Endurance</a:t>
            </a:r>
          </a:p>
          <a:p>
            <a:r>
              <a:rPr lang="en-US" sz="2800" dirty="0" smtClean="0"/>
              <a:t>NDSF Sentry – Photo Mosaic AUV</a:t>
            </a:r>
          </a:p>
          <a:p>
            <a:r>
              <a:rPr lang="en-US" sz="2800" dirty="0" smtClean="0"/>
              <a:t>UK </a:t>
            </a:r>
            <a:r>
              <a:rPr lang="en-US" sz="2800" dirty="0" err="1" smtClean="0"/>
              <a:t>AutoSub</a:t>
            </a:r>
            <a:r>
              <a:rPr lang="en-US" sz="2800" dirty="0" smtClean="0"/>
              <a:t> - </a:t>
            </a:r>
            <a:r>
              <a:rPr lang="en-US" sz="2800" dirty="0" err="1" smtClean="0"/>
              <a:t>UnderIce</a:t>
            </a:r>
            <a:r>
              <a:rPr lang="en-US" sz="2800" dirty="0" smtClean="0"/>
              <a:t> AUV</a:t>
            </a:r>
          </a:p>
          <a:p>
            <a:r>
              <a:rPr lang="en-US" sz="2800" dirty="0" smtClean="0"/>
              <a:t>ENDURANCE (Environmentally Non-Disturbing Under-ice Robotic </a:t>
            </a:r>
            <a:r>
              <a:rPr lang="en-US" sz="2800" dirty="0" err="1" smtClean="0"/>
              <a:t>ANtarctiC</a:t>
            </a:r>
            <a:r>
              <a:rPr lang="en-US" sz="2800" dirty="0" smtClean="0"/>
              <a:t> Explorer)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1600" dirty="0" smtClean="0"/>
              <a:t> </a:t>
            </a:r>
          </a:p>
          <a:p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125956" name="Line 4"/>
          <p:cNvSpPr>
            <a:spLocks noChangeShapeType="1"/>
          </p:cNvSpPr>
          <p:nvPr/>
        </p:nvSpPr>
        <p:spPr bwMode="auto">
          <a:xfrm>
            <a:off x="533400" y="1371600"/>
            <a:ext cx="8077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pic>
        <p:nvPicPr>
          <p:cNvPr id="5" name="Picture 20" descr="HR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0"/>
            <a:ext cx="2438400" cy="1706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781800" cy="990600"/>
          </a:xfrm>
        </p:spPr>
        <p:txBody>
          <a:bodyPr/>
          <a:lstStyle/>
          <a:p>
            <a:r>
              <a:rPr lang="en-US" sz="3600" dirty="0" smtClean="0"/>
              <a:t>Sensors – </a:t>
            </a:r>
            <a:br>
              <a:rPr lang="en-US" sz="3600" dirty="0" smtClean="0"/>
            </a:br>
            <a:r>
              <a:rPr lang="en-US" sz="3600" dirty="0" smtClean="0"/>
              <a:t>Many Interagency Spons</a:t>
            </a:r>
            <a:r>
              <a:rPr lang="en-US" dirty="0" smtClean="0"/>
              <a:t>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sz="2800" dirty="0" smtClean="0"/>
              <a:t>R. </a:t>
            </a:r>
            <a:r>
              <a:rPr lang="en-US" sz="2800" dirty="0" err="1" smtClean="0"/>
              <a:t>Camilli</a:t>
            </a:r>
            <a:r>
              <a:rPr lang="en-US" sz="2800" dirty="0" smtClean="0"/>
              <a:t> - Mass Spectrometer used in DWH</a:t>
            </a:r>
          </a:p>
          <a:p>
            <a:r>
              <a:rPr lang="en-US" sz="2800" dirty="0" smtClean="0"/>
              <a:t>O. Schofield – Glider Fluorescence Sensor for primary productivity measurements</a:t>
            </a:r>
          </a:p>
          <a:p>
            <a:r>
              <a:rPr lang="en-US" sz="2800" dirty="0" err="1" smtClean="0"/>
              <a:t>EcoPuck</a:t>
            </a:r>
            <a:r>
              <a:rPr lang="en-US" sz="2800" dirty="0" smtClean="0"/>
              <a:t> (Optics for Ecosystem Observations)</a:t>
            </a:r>
          </a:p>
          <a:p>
            <a:r>
              <a:rPr lang="en-US" sz="2800" dirty="0" smtClean="0"/>
              <a:t>Water Sampling – Physical Samples</a:t>
            </a:r>
          </a:p>
          <a:p>
            <a:r>
              <a:rPr lang="en-US" sz="2800" dirty="0" smtClean="0"/>
              <a:t>Animal Borne Sensors: Acoustic Business Tags, Ocean Tracking Networks</a:t>
            </a:r>
          </a:p>
          <a:p>
            <a:r>
              <a:rPr lang="en-US" sz="2800" dirty="0" smtClean="0"/>
              <a:t>Growing Number of Active and Passive </a:t>
            </a:r>
            <a:r>
              <a:rPr lang="en-US" sz="2800" dirty="0" err="1" smtClean="0"/>
              <a:t>Sonars</a:t>
            </a:r>
            <a:r>
              <a:rPr lang="en-US" sz="2800" dirty="0" smtClean="0"/>
              <a:t> for Mapping (MB, SSS, SAS, Forward-Look) and Detection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33400"/>
            <a:ext cx="6781800" cy="457200"/>
          </a:xfrm>
        </p:spPr>
        <p:txBody>
          <a:bodyPr/>
          <a:lstStyle/>
          <a:p>
            <a:r>
              <a:rPr lang="en-US" sz="4000" dirty="0" smtClean="0"/>
              <a:t>[Growing] Infrastructure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334000"/>
          </a:xfrm>
        </p:spPr>
        <p:txBody>
          <a:bodyPr/>
          <a:lstStyle/>
          <a:p>
            <a:r>
              <a:rPr lang="en-US" sz="2800" dirty="0" smtClean="0"/>
              <a:t>Asset Pools: NIUST, CIOERT, NSWC-PC </a:t>
            </a:r>
          </a:p>
          <a:p>
            <a:r>
              <a:rPr lang="en-US" sz="2800" dirty="0" smtClean="0"/>
              <a:t>$55M, 5yr Navy Procurement of 150 Gliders, Glider Operation Center @ NAVOCEANO</a:t>
            </a:r>
          </a:p>
          <a:p>
            <a:r>
              <a:rPr lang="en-US" sz="2800" dirty="0" smtClean="0"/>
              <a:t>$77M, 5yr Navy Procurement of AUV’s, for  TAGS-60 Hydrographic Surveys</a:t>
            </a:r>
          </a:p>
          <a:p>
            <a:r>
              <a:rPr lang="en-US" sz="2800" dirty="0" smtClean="0"/>
              <a:t>NSF Ocean Observing Initiative; 3 Fleets of AUVs and Gliders Operationally Supported</a:t>
            </a:r>
          </a:p>
          <a:p>
            <a:r>
              <a:rPr lang="en-US" sz="2800" dirty="0" smtClean="0"/>
              <a:t>IOOS Regional Associations (Gliders)</a:t>
            </a:r>
          </a:p>
          <a:p>
            <a:r>
              <a:rPr lang="en-US" sz="2800" dirty="0" smtClean="0"/>
              <a:t>JSOST-F&amp;I Task Force on Unmanned Systems</a:t>
            </a:r>
          </a:p>
          <a:p>
            <a:pPr lvl="1"/>
            <a:r>
              <a:rPr lang="en-US" sz="2400" dirty="0" smtClean="0"/>
              <a:t>NOAA TFUS, Meets every 2 months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VO_Invit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17435"/>
            <a:ext cx="9144000" cy="4660835"/>
          </a:xfrm>
        </p:spPr>
      </p:pic>
      <p:pic>
        <p:nvPicPr>
          <p:cNvPr id="6" name="Picture 5" descr="NAVO_Invitation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3375"/>
            <a:ext cx="9144000" cy="3000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2672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To Be Rescheduled</a:t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6600" dirty="0" smtClean="0">
                <a:solidFill>
                  <a:srgbClr val="FFFF00"/>
                </a:solidFill>
              </a:rPr>
              <a:t> in 2011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934200" cy="914400"/>
          </a:xfrm>
        </p:spPr>
        <p:txBody>
          <a:bodyPr/>
          <a:lstStyle/>
          <a:p>
            <a:r>
              <a:rPr lang="en-US" dirty="0" smtClean="0"/>
              <a:t>Marine Mammal </a:t>
            </a:r>
            <a:br>
              <a:rPr lang="en-US" dirty="0" smtClean="0"/>
            </a:br>
            <a:r>
              <a:rPr lang="en-US" dirty="0" smtClean="0"/>
              <a:t>Temp and Salinity Profiles</a:t>
            </a:r>
            <a:endParaRPr lang="en-US" dirty="0"/>
          </a:p>
        </p:txBody>
      </p:sp>
      <p:pic>
        <p:nvPicPr>
          <p:cNvPr id="4" name="Content Placeholder 3" descr="mm_tmp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4396581" cy="4396581"/>
          </a:xfrm>
        </p:spPr>
      </p:pic>
      <p:pic>
        <p:nvPicPr>
          <p:cNvPr id="5" name="Picture 4" descr="mm_s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524000"/>
            <a:ext cx="41910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781800" cy="6096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Some Benefits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 of Unmanned Systems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8534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Unmanned Systems ability to increase the pace, scope and efficiency of accessing or monitoring the environment to support Decision Making 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Complement ships and manned aircraft: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Potential for Longer Duration Observations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Can Reach Remote, Inaccessible or Dangerous Locations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Can Increase Data Quality over Traditional Methods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Affordable, Scalable, Common Standards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It’s a rolling boil on many fronts…….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Platforms, Sensors and Infrastructure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1"/>
          </a:xfrm>
        </p:spPr>
        <p:txBody>
          <a:bodyPr/>
          <a:lstStyle/>
          <a:p>
            <a:r>
              <a:rPr lang="en-US" sz="2800" dirty="0" smtClean="0">
                <a:cs typeface="Times New Roman" pitchFamily="18" charset="0"/>
              </a:rPr>
              <a:t>AUV Mapping of West Coast </a:t>
            </a:r>
            <a:r>
              <a:rPr lang="en-US" sz="2800" dirty="0" err="1" smtClean="0">
                <a:cs typeface="Times New Roman" pitchFamily="18" charset="0"/>
              </a:rPr>
              <a:t>Groundfish</a:t>
            </a:r>
            <a:r>
              <a:rPr lang="en-US" sz="1600" dirty="0" smtClean="0">
                <a:cs typeface="Times New Roman" pitchFamily="18" charset="0"/>
              </a:rPr>
              <a:t/>
            </a:r>
            <a:br>
              <a:rPr lang="en-US" sz="1600" dirty="0" smtClean="0">
                <a:cs typeface="Times New Roman" pitchFamily="18" charset="0"/>
              </a:rPr>
            </a:br>
            <a:r>
              <a:rPr lang="en-US" sz="1600" dirty="0" smtClean="0">
                <a:cs typeface="Times New Roman" pitchFamily="18" charset="0"/>
              </a:rPr>
              <a:t>Team: NMFS NWFSC, OSU, &amp; WHOI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3" cstate="print"/>
          <a:srcRect b="3679"/>
          <a:stretch>
            <a:fillRect/>
          </a:stretch>
        </p:blipFill>
        <p:spPr bwMode="auto">
          <a:xfrm>
            <a:off x="0" y="914400"/>
            <a:ext cx="742330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4196" name="Picture 4"/>
          <p:cNvPicPr>
            <a:picLocks noChangeAspect="1" noChangeArrowheads="1"/>
          </p:cNvPicPr>
          <p:nvPr/>
        </p:nvPicPr>
        <p:blipFill>
          <a:blip r:embed="rId4" cstate="print"/>
          <a:srcRect l="4890" r="60672"/>
          <a:stretch>
            <a:fillRect/>
          </a:stretch>
        </p:blipFill>
        <p:spPr bwMode="auto">
          <a:xfrm>
            <a:off x="7573963" y="0"/>
            <a:ext cx="1570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7" name="Rectangle 5"/>
          <p:cNvSpPr>
            <a:spLocks noChangeArrowheads="1"/>
          </p:cNvSpPr>
          <p:nvPr/>
        </p:nvSpPr>
        <p:spPr bwMode="auto">
          <a:xfrm>
            <a:off x="7554913" y="0"/>
            <a:ext cx="1589087" cy="6858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4198" name="Line 6"/>
          <p:cNvSpPr>
            <a:spLocks noChangeShapeType="1"/>
          </p:cNvSpPr>
          <p:nvPr/>
        </p:nvSpPr>
        <p:spPr bwMode="auto">
          <a:xfrm flipH="1">
            <a:off x="5964238" y="3952875"/>
            <a:ext cx="1519237" cy="15192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0" y="6481763"/>
            <a:ext cx="17351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i="1"/>
              <a:t>Mosaic Courtesy WHOI (H. Singh)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169083" y="457200"/>
            <a:ext cx="2974917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Synthetic Aperture 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Sonar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SAS-12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Bluefin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AUV)</a:t>
            </a: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Prudence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Island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Wreck Image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6073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l="13899" r="11354" b="13121"/>
          <a:stretch>
            <a:fillRect/>
          </a:stretch>
        </p:blipFill>
        <p:spPr bwMode="auto">
          <a:xfrm>
            <a:off x="4724400" y="4038600"/>
            <a:ext cx="4187825" cy="1998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6805" name="Line 5"/>
          <p:cNvSpPr>
            <a:spLocks noChangeShapeType="1"/>
          </p:cNvSpPr>
          <p:nvPr/>
        </p:nvSpPr>
        <p:spPr bwMode="auto">
          <a:xfrm flipV="1">
            <a:off x="2743200" y="4800600"/>
            <a:ext cx="32766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518855">
            <a:off x="3066315" y="51125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Anchor Chain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418" name="Picture 2" descr="Temp-Poi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446088"/>
            <a:ext cx="9140825" cy="5970587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610600" y="914400"/>
            <a:ext cx="533400" cy="3375025"/>
            <a:chOff x="5424" y="576"/>
            <a:chExt cx="336" cy="2126"/>
          </a:xfrm>
        </p:grpSpPr>
        <p:pic>
          <p:nvPicPr>
            <p:cNvPr id="1340420" name="Picture 4" descr="Temp-Calib"/>
            <p:cNvPicPr>
              <a:picLocks noChangeAspect="1" noChangeArrowheads="1"/>
            </p:cNvPicPr>
            <p:nvPr/>
          </p:nvPicPr>
          <p:blipFill>
            <a:blip r:embed="rId4" cstate="print"/>
            <a:srcRect l="1547"/>
            <a:stretch>
              <a:fillRect/>
            </a:stretch>
          </p:blipFill>
          <p:spPr bwMode="auto">
            <a:xfrm rot="-5400000">
              <a:off x="4496" y="1600"/>
              <a:ext cx="1968" cy="111"/>
            </a:xfrm>
            <a:prstGeom prst="rect">
              <a:avLst/>
            </a:prstGeom>
            <a:noFill/>
          </p:spPr>
        </p:pic>
        <p:sp>
          <p:nvSpPr>
            <p:cNvPr id="1340421" name="Text Box 5"/>
            <p:cNvSpPr txBox="1">
              <a:spLocks noChangeArrowheads="1"/>
            </p:cNvSpPr>
            <p:nvPr/>
          </p:nvSpPr>
          <p:spPr bwMode="auto">
            <a:xfrm>
              <a:off x="5484" y="576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FFFF00"/>
                  </a:solidFill>
                  <a:latin typeface="Arial" charset="0"/>
                </a:rPr>
                <a:t>22</a:t>
              </a:r>
            </a:p>
          </p:txBody>
        </p:sp>
        <p:sp>
          <p:nvSpPr>
            <p:cNvPr id="1340422" name="Text Box 6"/>
            <p:cNvSpPr txBox="1">
              <a:spLocks noChangeArrowheads="1"/>
            </p:cNvSpPr>
            <p:nvPr/>
          </p:nvSpPr>
          <p:spPr bwMode="auto">
            <a:xfrm>
              <a:off x="5524" y="247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FFFF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340423" name="Text Box 7"/>
            <p:cNvSpPr txBox="1">
              <a:spLocks noChangeArrowheads="1"/>
            </p:cNvSpPr>
            <p:nvPr/>
          </p:nvSpPr>
          <p:spPr bwMode="auto">
            <a:xfrm rot="-5400000">
              <a:off x="5153" y="1554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FFFF00"/>
                  </a:solidFill>
                  <a:latin typeface="Arial" charset="0"/>
                </a:rPr>
                <a:t>Temperature</a:t>
              </a:r>
            </a:p>
          </p:txBody>
        </p:sp>
      </p:grpSp>
      <p:pic>
        <p:nvPicPr>
          <p:cNvPr id="1340424" name="Picture 8" descr="E-seal w CTD"/>
          <p:cNvPicPr>
            <a:picLocks noChangeAspect="1" noChangeArrowheads="1"/>
          </p:cNvPicPr>
          <p:nvPr/>
        </p:nvPicPr>
        <p:blipFill>
          <a:blip r:embed="rId5" cstate="print"/>
          <a:srcRect l="3703" t="5556" r="16667" b="13889"/>
          <a:stretch>
            <a:fillRect/>
          </a:stretch>
        </p:blipFill>
        <p:spPr bwMode="auto">
          <a:xfrm>
            <a:off x="0" y="0"/>
            <a:ext cx="2895600" cy="1952625"/>
          </a:xfrm>
          <a:prstGeom prst="rect">
            <a:avLst/>
          </a:prstGeom>
          <a:noFill/>
        </p:spPr>
      </p:pic>
      <p:sp>
        <p:nvSpPr>
          <p:cNvPr id="1340425" name="Text Box 9"/>
          <p:cNvSpPr txBox="1">
            <a:spLocks noChangeArrowheads="1"/>
          </p:cNvSpPr>
          <p:nvPr/>
        </p:nvSpPr>
        <p:spPr bwMode="auto">
          <a:xfrm>
            <a:off x="3429000" y="0"/>
            <a:ext cx="5083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CTD tags Elephant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seals……looks like a Glider!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466" name="Picture 2" descr="Conductivity-fi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0825" cy="5970588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534400" y="533400"/>
            <a:ext cx="547688" cy="3460750"/>
            <a:chOff x="5376" y="336"/>
            <a:chExt cx="345" cy="2180"/>
          </a:xfrm>
        </p:grpSpPr>
        <p:pic>
          <p:nvPicPr>
            <p:cNvPr id="1342468" name="Picture 4" descr="Conductivity-Calib-Ba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4412" y="1396"/>
              <a:ext cx="2016" cy="88"/>
            </a:xfrm>
            <a:prstGeom prst="rect">
              <a:avLst/>
            </a:prstGeom>
            <a:noFill/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463" y="336"/>
              <a:ext cx="258" cy="2180"/>
              <a:chOff x="5463" y="336"/>
              <a:chExt cx="258" cy="2180"/>
            </a:xfrm>
          </p:grpSpPr>
          <p:sp>
            <p:nvSpPr>
              <p:cNvPr id="1342470" name="Text Box 6"/>
              <p:cNvSpPr txBox="1">
                <a:spLocks noChangeArrowheads="1"/>
              </p:cNvSpPr>
              <p:nvPr/>
            </p:nvSpPr>
            <p:spPr bwMode="auto">
              <a:xfrm>
                <a:off x="5463" y="336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rgbClr val="FFFF00"/>
                    </a:solidFill>
                    <a:latin typeface="Arial" charset="0"/>
                  </a:rPr>
                  <a:t>40</a:t>
                </a:r>
              </a:p>
            </p:txBody>
          </p:sp>
          <p:sp>
            <p:nvSpPr>
              <p:cNvPr id="1342471" name="Text Box 7"/>
              <p:cNvSpPr txBox="1">
                <a:spLocks noChangeArrowheads="1"/>
              </p:cNvSpPr>
              <p:nvPr/>
            </p:nvSpPr>
            <p:spPr bwMode="auto">
              <a:xfrm>
                <a:off x="5463" y="2304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rgbClr val="FFFF00"/>
                    </a:solidFill>
                    <a:latin typeface="Arial" charset="0"/>
                  </a:rPr>
                  <a:t>30</a:t>
                </a:r>
              </a:p>
            </p:txBody>
          </p:sp>
          <p:sp>
            <p:nvSpPr>
              <p:cNvPr id="134247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5143" y="1294"/>
                <a:ext cx="9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FFFF00"/>
                    </a:solidFill>
                    <a:latin typeface="Arial" charset="0"/>
                  </a:rPr>
                  <a:t>Conductivity</a:t>
                </a:r>
              </a:p>
            </p:txBody>
          </p:sp>
        </p:grpSp>
      </p:grpSp>
      <p:pic>
        <p:nvPicPr>
          <p:cNvPr id="1342473" name="Picture 9" descr="E-seal w CTD"/>
          <p:cNvPicPr>
            <a:picLocks noChangeAspect="1" noChangeArrowheads="1"/>
          </p:cNvPicPr>
          <p:nvPr/>
        </p:nvPicPr>
        <p:blipFill>
          <a:blip r:embed="rId5" cstate="print"/>
          <a:srcRect l="3703" t="5556" r="16667" b="13889"/>
          <a:stretch>
            <a:fillRect/>
          </a:stretch>
        </p:blipFill>
        <p:spPr bwMode="auto">
          <a:xfrm>
            <a:off x="0" y="0"/>
            <a:ext cx="2895600" cy="1952625"/>
          </a:xfrm>
          <a:prstGeom prst="rect">
            <a:avLst/>
          </a:prstGeom>
          <a:noFill/>
        </p:spPr>
      </p:pic>
      <p:sp>
        <p:nvSpPr>
          <p:cNvPr id="1342474" name="Text Box 10"/>
          <p:cNvSpPr txBox="1">
            <a:spLocks noChangeArrowheads="1"/>
          </p:cNvSpPr>
          <p:nvPr/>
        </p:nvSpPr>
        <p:spPr bwMode="auto">
          <a:xfrm>
            <a:off x="3352800" y="0"/>
            <a:ext cx="5083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CTD tags Elephant seals……looks like a Glider!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50" name="Picture 2" descr="Albies-Ell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3"/>
            <a:ext cx="9140825" cy="5970587"/>
          </a:xfrm>
          <a:prstGeom prst="rect">
            <a:avLst/>
          </a:prstGeom>
          <a:noFill/>
        </p:spPr>
      </p:pic>
      <p:pic>
        <p:nvPicPr>
          <p:cNvPr id="1333251" name="Picture 3" descr="LAALhe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19400" cy="18161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333252" name="Picture 4" descr="Female-se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562475"/>
            <a:ext cx="2743200" cy="22955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-304800"/>
            <a:ext cx="7772400" cy="1470025"/>
          </a:xfrm>
        </p:spPr>
        <p:txBody>
          <a:bodyPr/>
          <a:lstStyle/>
          <a:p>
            <a:r>
              <a:rPr lang="en-US" sz="2400" dirty="0"/>
              <a:t>NOAA </a:t>
            </a:r>
            <a:r>
              <a:rPr lang="en-US" sz="2400" dirty="0" smtClean="0"/>
              <a:t>Unmanned Systems Missions</a:t>
            </a:r>
            <a:endParaRPr lang="en-US" sz="24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066800"/>
            <a:ext cx="3352800" cy="2667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/>
              <a:t>  Hydrographic Survey/ Port Security</a:t>
            </a:r>
          </a:p>
        </p:txBody>
      </p:sp>
      <p:pic>
        <p:nvPicPr>
          <p:cNvPr id="22532" name="Picture 4" descr="wp2704sa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181600"/>
            <a:ext cx="1524000" cy="13223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86200" y="914400"/>
            <a:ext cx="1143000" cy="1079500"/>
            <a:chOff x="286" y="768"/>
            <a:chExt cx="2644" cy="3368"/>
          </a:xfrm>
        </p:grpSpPr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>
              <a:off x="288" y="768"/>
              <a:ext cx="264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Rectangle 9"/>
            <p:cNvSpPr>
              <a:spLocks noChangeArrowheads="1"/>
            </p:cNvSpPr>
            <p:nvPr/>
          </p:nvSpPr>
          <p:spPr bwMode="auto">
            <a:xfrm>
              <a:off x="288" y="1056"/>
              <a:ext cx="2640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pic>
          <p:nvPicPr>
            <p:cNvPr id="2253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2" y="1296"/>
              <a:ext cx="311" cy="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2539" name="Line 11"/>
            <p:cNvSpPr>
              <a:spLocks noChangeShapeType="1"/>
            </p:cNvSpPr>
            <p:nvPr/>
          </p:nvSpPr>
          <p:spPr bwMode="auto">
            <a:xfrm flipV="1">
              <a:off x="912" y="768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V="1">
              <a:off x="1824" y="768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41" name="Picture 1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" y="1344"/>
              <a:ext cx="384" cy="1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4"/>
            <p:cNvGrpSpPr>
              <a:grpSpLocks noChangeAspect="1"/>
            </p:cNvGrpSpPr>
            <p:nvPr/>
          </p:nvGrpSpPr>
          <p:grpSpPr bwMode="auto">
            <a:xfrm>
              <a:off x="1296" y="768"/>
              <a:ext cx="749" cy="288"/>
              <a:chOff x="3460" y="1211"/>
              <a:chExt cx="1493" cy="574"/>
            </a:xfrm>
          </p:grpSpPr>
          <p:sp>
            <p:nvSpPr>
              <p:cNvPr id="22543" name="Freeform 15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Freeform 16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5" name="Freeform 17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6" name="Freeform 18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7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3534" y="1690"/>
                <a:ext cx="14" cy="8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8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537" y="1693"/>
                <a:ext cx="8" cy="8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9" name="Freeform 21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0" name="Freeform 22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1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537" y="1740"/>
                <a:ext cx="35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2" name="Freeform 24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3" name="Freeform 25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4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4067" y="1218"/>
                <a:ext cx="8" cy="20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4074" y="1401"/>
                <a:ext cx="68" cy="55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4169" y="1272"/>
                <a:ext cx="14" cy="150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4176" y="1388"/>
                <a:ext cx="109" cy="7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8" name="Freeform 30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9" name="Freeform 31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0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210" y="1320"/>
                <a:ext cx="14" cy="4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1" name="Freeform 33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2" name="Freeform 34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3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76" y="1211"/>
                <a:ext cx="7" cy="96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4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62" y="1252"/>
                <a:ext cx="35" cy="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5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4169" y="1211"/>
                <a:ext cx="21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6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4155" y="1218"/>
                <a:ext cx="21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7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250" y="1218"/>
                <a:ext cx="8" cy="17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8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230" y="1218"/>
                <a:ext cx="48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9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237" y="1225"/>
                <a:ext cx="34" cy="1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0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4305" y="1218"/>
                <a:ext cx="7" cy="21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43"/>
              <p:cNvGrpSpPr>
                <a:grpSpLocks noChangeAspect="1"/>
              </p:cNvGrpSpPr>
              <p:nvPr/>
            </p:nvGrpSpPr>
            <p:grpSpPr bwMode="auto">
              <a:xfrm>
                <a:off x="4865" y="1344"/>
                <a:ext cx="51" cy="237"/>
                <a:chOff x="4865" y="1344"/>
                <a:chExt cx="51" cy="237"/>
              </a:xfrm>
            </p:grpSpPr>
            <p:sp>
              <p:nvSpPr>
                <p:cNvPr id="22572" name="Freeform 44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73" name="Freeform 45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74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4888" y="1395"/>
                  <a:ext cx="2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75" name="Rectangl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4895" y="1347"/>
                  <a:ext cx="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76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4882" y="1367"/>
                  <a:ext cx="28" cy="8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77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4902" y="1354"/>
                  <a:ext cx="14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50"/>
            <p:cNvGrpSpPr>
              <a:grpSpLocks noChangeAspect="1"/>
            </p:cNvGrpSpPr>
            <p:nvPr/>
          </p:nvGrpSpPr>
          <p:grpSpPr bwMode="auto">
            <a:xfrm>
              <a:off x="2160" y="768"/>
              <a:ext cx="749" cy="288"/>
              <a:chOff x="3460" y="1211"/>
              <a:chExt cx="1493" cy="574"/>
            </a:xfrm>
          </p:grpSpPr>
          <p:sp>
            <p:nvSpPr>
              <p:cNvPr id="22579" name="Freeform 51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0" name="Freeform 52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1" name="Freeform 53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2" name="Freeform 54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3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3534" y="1690"/>
                <a:ext cx="14" cy="8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4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3537" y="1693"/>
                <a:ext cx="8" cy="8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5" name="Freeform 57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6" name="Freeform 58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7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3537" y="1740"/>
                <a:ext cx="35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8" name="Freeform 60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9" name="Freeform 61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0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067" y="1218"/>
                <a:ext cx="8" cy="20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1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4074" y="1401"/>
                <a:ext cx="68" cy="55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2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4169" y="1272"/>
                <a:ext cx="14" cy="150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3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4176" y="1388"/>
                <a:ext cx="109" cy="7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4" name="Freeform 66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5" name="Freeform 67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6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4210" y="1320"/>
                <a:ext cx="14" cy="4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7" name="Freeform 69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8" name="Freeform 70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9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4176" y="1211"/>
                <a:ext cx="7" cy="96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4162" y="1252"/>
                <a:ext cx="35" cy="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1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4169" y="1211"/>
                <a:ext cx="21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2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4155" y="1218"/>
                <a:ext cx="21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3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4250" y="1218"/>
                <a:ext cx="8" cy="17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4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4230" y="1218"/>
                <a:ext cx="48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5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4237" y="1225"/>
                <a:ext cx="34" cy="1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6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305" y="1218"/>
                <a:ext cx="7" cy="21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79"/>
              <p:cNvGrpSpPr>
                <a:grpSpLocks noChangeAspect="1"/>
              </p:cNvGrpSpPr>
              <p:nvPr/>
            </p:nvGrpSpPr>
            <p:grpSpPr bwMode="auto">
              <a:xfrm>
                <a:off x="4865" y="1344"/>
                <a:ext cx="51" cy="237"/>
                <a:chOff x="4865" y="1344"/>
                <a:chExt cx="51" cy="237"/>
              </a:xfrm>
            </p:grpSpPr>
            <p:sp>
              <p:nvSpPr>
                <p:cNvPr id="22608" name="Freeform 80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09" name="Freeform 81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10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888" y="1395"/>
                  <a:ext cx="2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11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95" y="1347"/>
                  <a:ext cx="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12" name="Rectangle 84"/>
                <p:cNvSpPr>
                  <a:spLocks noChangeAspect="1" noChangeArrowheads="1"/>
                </p:cNvSpPr>
                <p:nvPr/>
              </p:nvSpPr>
              <p:spPr bwMode="auto">
                <a:xfrm>
                  <a:off x="4882" y="1367"/>
                  <a:ext cx="28" cy="8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13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4902" y="1354"/>
                  <a:ext cx="14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86"/>
            <p:cNvGrpSpPr>
              <a:grpSpLocks noChangeAspect="1"/>
            </p:cNvGrpSpPr>
            <p:nvPr/>
          </p:nvGrpSpPr>
          <p:grpSpPr bwMode="auto">
            <a:xfrm>
              <a:off x="384" y="768"/>
              <a:ext cx="749" cy="288"/>
              <a:chOff x="3460" y="1211"/>
              <a:chExt cx="1493" cy="574"/>
            </a:xfrm>
          </p:grpSpPr>
          <p:sp>
            <p:nvSpPr>
              <p:cNvPr id="22615" name="Freeform 87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6" name="Freeform 88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7" name="Freeform 89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8" name="Freeform 90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9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3534" y="1690"/>
                <a:ext cx="14" cy="8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0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3537" y="1693"/>
                <a:ext cx="8" cy="8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1" name="Freeform 93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2" name="Freeform 94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537" y="1740"/>
                <a:ext cx="35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4" name="Freeform 96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5" name="Freeform 97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067" y="1218"/>
                <a:ext cx="8" cy="20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7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074" y="1401"/>
                <a:ext cx="68" cy="55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8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169" y="1272"/>
                <a:ext cx="14" cy="150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9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176" y="1388"/>
                <a:ext cx="109" cy="7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0" name="Freeform 102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" name="Freeform 103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4210" y="1320"/>
                <a:ext cx="14" cy="4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" name="Freeform 105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4" name="Freeform 106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5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176" y="1211"/>
                <a:ext cx="7" cy="96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6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162" y="1252"/>
                <a:ext cx="35" cy="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7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169" y="1211"/>
                <a:ext cx="21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8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4155" y="1218"/>
                <a:ext cx="21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9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250" y="1218"/>
                <a:ext cx="8" cy="17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0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4230" y="1218"/>
                <a:ext cx="48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1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4237" y="1225"/>
                <a:ext cx="34" cy="1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2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4305" y="1218"/>
                <a:ext cx="7" cy="21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115"/>
              <p:cNvGrpSpPr>
                <a:grpSpLocks noChangeAspect="1"/>
              </p:cNvGrpSpPr>
              <p:nvPr/>
            </p:nvGrpSpPr>
            <p:grpSpPr bwMode="auto">
              <a:xfrm>
                <a:off x="4865" y="1344"/>
                <a:ext cx="51" cy="237"/>
                <a:chOff x="4865" y="1344"/>
                <a:chExt cx="51" cy="237"/>
              </a:xfrm>
            </p:grpSpPr>
            <p:sp>
              <p:nvSpPr>
                <p:cNvPr id="22644" name="Freeform 116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5" name="Freeform 117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6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4888" y="1395"/>
                  <a:ext cx="2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7" name="Rectangle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4895" y="1347"/>
                  <a:ext cx="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8" name="Rectangl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4882" y="1367"/>
                  <a:ext cx="28" cy="8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49" name="Rectangle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4902" y="1354"/>
                  <a:ext cx="14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2650" name="Picture 1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864"/>
              <a:ext cx="202" cy="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651" name="Picture 1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864"/>
              <a:ext cx="202" cy="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2652" name="Rectangle 124"/>
            <p:cNvSpPr>
              <a:spLocks noChangeArrowheads="1"/>
            </p:cNvSpPr>
            <p:nvPr/>
          </p:nvSpPr>
          <p:spPr bwMode="auto">
            <a:xfrm>
              <a:off x="288" y="1632"/>
              <a:ext cx="264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" name="Rectangle 125"/>
            <p:cNvSpPr>
              <a:spLocks noChangeArrowheads="1"/>
            </p:cNvSpPr>
            <p:nvPr/>
          </p:nvSpPr>
          <p:spPr bwMode="auto">
            <a:xfrm>
              <a:off x="288" y="1920"/>
              <a:ext cx="2640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pic>
          <p:nvPicPr>
            <p:cNvPr id="22654" name="Picture 12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2" y="2160"/>
              <a:ext cx="311" cy="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2655" name="Line 127"/>
            <p:cNvSpPr>
              <a:spLocks noChangeShapeType="1"/>
            </p:cNvSpPr>
            <p:nvPr/>
          </p:nvSpPr>
          <p:spPr bwMode="auto">
            <a:xfrm flipV="1">
              <a:off x="912" y="1632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6" name="Line 128"/>
            <p:cNvSpPr>
              <a:spLocks noChangeShapeType="1"/>
            </p:cNvSpPr>
            <p:nvPr/>
          </p:nvSpPr>
          <p:spPr bwMode="auto">
            <a:xfrm flipV="1">
              <a:off x="1824" y="1632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657" name="Picture 129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" y="2208"/>
              <a:ext cx="384" cy="1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130"/>
            <p:cNvGrpSpPr>
              <a:grpSpLocks noChangeAspect="1"/>
            </p:cNvGrpSpPr>
            <p:nvPr/>
          </p:nvGrpSpPr>
          <p:grpSpPr bwMode="auto">
            <a:xfrm>
              <a:off x="2160" y="1632"/>
              <a:ext cx="749" cy="288"/>
              <a:chOff x="3460" y="1211"/>
              <a:chExt cx="1493" cy="574"/>
            </a:xfrm>
          </p:grpSpPr>
          <p:sp>
            <p:nvSpPr>
              <p:cNvPr id="22659" name="Freeform 131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0" name="Freeform 132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1" name="Freeform 133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2" name="Freeform 134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3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534" y="1690"/>
                <a:ext cx="14" cy="8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4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3537" y="1693"/>
                <a:ext cx="8" cy="8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5" name="Freeform 137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6" name="Freeform 138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7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3537" y="1740"/>
                <a:ext cx="35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8" name="Freeform 140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9" name="Freeform 141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0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067" y="1218"/>
                <a:ext cx="8" cy="20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1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4074" y="1401"/>
                <a:ext cx="68" cy="55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2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169" y="1272"/>
                <a:ext cx="14" cy="150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3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4176" y="1388"/>
                <a:ext cx="109" cy="7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4" name="Freeform 146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5" name="Freeform 147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6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4210" y="1320"/>
                <a:ext cx="14" cy="4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7" name="Freeform 149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8" name="Freeform 150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9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4176" y="1211"/>
                <a:ext cx="7" cy="96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0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4162" y="1252"/>
                <a:ext cx="35" cy="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1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4169" y="1211"/>
                <a:ext cx="21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155" y="1218"/>
                <a:ext cx="21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3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4250" y="1218"/>
                <a:ext cx="8" cy="17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4" name="Rectangle 156"/>
              <p:cNvSpPr>
                <a:spLocks noChangeAspect="1" noChangeArrowheads="1"/>
              </p:cNvSpPr>
              <p:nvPr/>
            </p:nvSpPr>
            <p:spPr bwMode="auto">
              <a:xfrm>
                <a:off x="4230" y="1218"/>
                <a:ext cx="48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5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4237" y="1225"/>
                <a:ext cx="34" cy="1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6" name="Rectangle 158"/>
              <p:cNvSpPr>
                <a:spLocks noChangeAspect="1" noChangeArrowheads="1"/>
              </p:cNvSpPr>
              <p:nvPr/>
            </p:nvSpPr>
            <p:spPr bwMode="auto">
              <a:xfrm>
                <a:off x="4305" y="1218"/>
                <a:ext cx="7" cy="21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" name="Group 159"/>
              <p:cNvGrpSpPr>
                <a:grpSpLocks noChangeAspect="1"/>
              </p:cNvGrpSpPr>
              <p:nvPr/>
            </p:nvGrpSpPr>
            <p:grpSpPr bwMode="auto">
              <a:xfrm>
                <a:off x="4865" y="1344"/>
                <a:ext cx="51" cy="237"/>
                <a:chOff x="4865" y="1344"/>
                <a:chExt cx="51" cy="237"/>
              </a:xfrm>
            </p:grpSpPr>
            <p:sp>
              <p:nvSpPr>
                <p:cNvPr id="22688" name="Freeform 160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89" name="Freeform 161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90" name="Rectangle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4888" y="1395"/>
                  <a:ext cx="2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91" name="Rectangle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4895" y="1347"/>
                  <a:ext cx="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92" name="Rectangle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4882" y="1367"/>
                  <a:ext cx="28" cy="8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93" name="Rectangle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4902" y="1354"/>
                  <a:ext cx="14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66"/>
            <p:cNvGrpSpPr>
              <a:grpSpLocks noChangeAspect="1"/>
            </p:cNvGrpSpPr>
            <p:nvPr/>
          </p:nvGrpSpPr>
          <p:grpSpPr bwMode="auto">
            <a:xfrm>
              <a:off x="384" y="1632"/>
              <a:ext cx="749" cy="288"/>
              <a:chOff x="3460" y="1211"/>
              <a:chExt cx="1493" cy="574"/>
            </a:xfrm>
          </p:grpSpPr>
          <p:sp>
            <p:nvSpPr>
              <p:cNvPr id="22695" name="Freeform 167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6" name="Freeform 168"/>
              <p:cNvSpPr>
                <a:spLocks noChangeAspect="1"/>
              </p:cNvSpPr>
              <p:nvPr/>
            </p:nvSpPr>
            <p:spPr bwMode="auto">
              <a:xfrm>
                <a:off x="3480" y="1351"/>
                <a:ext cx="1473" cy="427"/>
              </a:xfrm>
              <a:custGeom>
                <a:avLst/>
                <a:gdLst/>
                <a:ahLst/>
                <a:cxnLst>
                  <a:cxn ang="0">
                    <a:pos x="163" y="427"/>
                  </a:cxn>
                  <a:cxn ang="0">
                    <a:pos x="1283" y="427"/>
                  </a:cxn>
                  <a:cxn ang="0">
                    <a:pos x="1317" y="407"/>
                  </a:cxn>
                  <a:cxn ang="0">
                    <a:pos x="1344" y="380"/>
                  </a:cxn>
                  <a:cxn ang="0">
                    <a:pos x="1473" y="196"/>
                  </a:cxn>
                  <a:cxn ang="0">
                    <a:pos x="1188" y="203"/>
                  </a:cxn>
                  <a:cxn ang="0">
                    <a:pos x="1181" y="183"/>
                  </a:cxn>
                  <a:cxn ang="0">
                    <a:pos x="978" y="183"/>
                  </a:cxn>
                  <a:cxn ang="0">
                    <a:pos x="978" y="142"/>
                  </a:cxn>
                  <a:cxn ang="0">
                    <a:pos x="910" y="142"/>
                  </a:cxn>
                  <a:cxn ang="0">
                    <a:pos x="910" y="108"/>
                  </a:cxn>
                  <a:cxn ang="0">
                    <a:pos x="822" y="108"/>
                  </a:cxn>
                  <a:cxn ang="0">
                    <a:pos x="822" y="34"/>
                  </a:cxn>
                  <a:cxn ang="0">
                    <a:pos x="794" y="41"/>
                  </a:cxn>
                  <a:cxn ang="0">
                    <a:pos x="788" y="13"/>
                  </a:cxn>
                  <a:cxn ang="0">
                    <a:pos x="733" y="54"/>
                  </a:cxn>
                  <a:cxn ang="0">
                    <a:pos x="679" y="54"/>
                  </a:cxn>
                  <a:cxn ang="0">
                    <a:pos x="659" y="0"/>
                  </a:cxn>
                  <a:cxn ang="0">
                    <a:pos x="618" y="7"/>
                  </a:cxn>
                  <a:cxn ang="0">
                    <a:pos x="611" y="34"/>
                  </a:cxn>
                  <a:cxn ang="0">
                    <a:pos x="598" y="34"/>
                  </a:cxn>
                  <a:cxn ang="0">
                    <a:pos x="598" y="47"/>
                  </a:cxn>
                  <a:cxn ang="0">
                    <a:pos x="598" y="196"/>
                  </a:cxn>
                  <a:cxn ang="0">
                    <a:pos x="272" y="196"/>
                  </a:cxn>
                  <a:cxn ang="0">
                    <a:pos x="272" y="271"/>
                  </a:cxn>
                  <a:cxn ang="0">
                    <a:pos x="217" y="264"/>
                  </a:cxn>
                  <a:cxn ang="0">
                    <a:pos x="217" y="251"/>
                  </a:cxn>
                  <a:cxn ang="0">
                    <a:pos x="197" y="251"/>
                  </a:cxn>
                  <a:cxn ang="0">
                    <a:pos x="190" y="217"/>
                  </a:cxn>
                  <a:cxn ang="0">
                    <a:pos x="34" y="217"/>
                  </a:cxn>
                  <a:cxn ang="0">
                    <a:pos x="34" y="251"/>
                  </a:cxn>
                  <a:cxn ang="0">
                    <a:pos x="0" y="251"/>
                  </a:cxn>
                  <a:cxn ang="0">
                    <a:pos x="0" y="298"/>
                  </a:cxn>
                  <a:cxn ang="0">
                    <a:pos x="14" y="332"/>
                  </a:cxn>
                  <a:cxn ang="0">
                    <a:pos x="14" y="352"/>
                  </a:cxn>
                  <a:cxn ang="0">
                    <a:pos x="48" y="352"/>
                  </a:cxn>
                  <a:cxn ang="0">
                    <a:pos x="129" y="373"/>
                  </a:cxn>
                  <a:cxn ang="0">
                    <a:pos x="163" y="427"/>
                  </a:cxn>
                </a:cxnLst>
                <a:rect l="0" t="0" r="r" b="b"/>
                <a:pathLst>
                  <a:path w="1473" h="427">
                    <a:moveTo>
                      <a:pt x="163" y="427"/>
                    </a:moveTo>
                    <a:lnTo>
                      <a:pt x="1283" y="427"/>
                    </a:lnTo>
                    <a:lnTo>
                      <a:pt x="1317" y="407"/>
                    </a:lnTo>
                    <a:lnTo>
                      <a:pt x="1344" y="380"/>
                    </a:lnTo>
                    <a:lnTo>
                      <a:pt x="1473" y="196"/>
                    </a:lnTo>
                    <a:lnTo>
                      <a:pt x="1188" y="203"/>
                    </a:lnTo>
                    <a:lnTo>
                      <a:pt x="1181" y="183"/>
                    </a:lnTo>
                    <a:lnTo>
                      <a:pt x="978" y="183"/>
                    </a:lnTo>
                    <a:lnTo>
                      <a:pt x="978" y="142"/>
                    </a:lnTo>
                    <a:lnTo>
                      <a:pt x="910" y="142"/>
                    </a:lnTo>
                    <a:lnTo>
                      <a:pt x="910" y="108"/>
                    </a:lnTo>
                    <a:lnTo>
                      <a:pt x="822" y="108"/>
                    </a:lnTo>
                    <a:lnTo>
                      <a:pt x="822" y="34"/>
                    </a:lnTo>
                    <a:lnTo>
                      <a:pt x="794" y="41"/>
                    </a:lnTo>
                    <a:lnTo>
                      <a:pt x="788" y="13"/>
                    </a:lnTo>
                    <a:lnTo>
                      <a:pt x="733" y="54"/>
                    </a:lnTo>
                    <a:lnTo>
                      <a:pt x="679" y="54"/>
                    </a:lnTo>
                    <a:lnTo>
                      <a:pt x="659" y="0"/>
                    </a:lnTo>
                    <a:lnTo>
                      <a:pt x="618" y="7"/>
                    </a:lnTo>
                    <a:lnTo>
                      <a:pt x="611" y="34"/>
                    </a:lnTo>
                    <a:lnTo>
                      <a:pt x="598" y="34"/>
                    </a:lnTo>
                    <a:lnTo>
                      <a:pt x="598" y="47"/>
                    </a:lnTo>
                    <a:lnTo>
                      <a:pt x="598" y="196"/>
                    </a:lnTo>
                    <a:lnTo>
                      <a:pt x="272" y="196"/>
                    </a:lnTo>
                    <a:lnTo>
                      <a:pt x="272" y="271"/>
                    </a:lnTo>
                    <a:lnTo>
                      <a:pt x="217" y="264"/>
                    </a:lnTo>
                    <a:lnTo>
                      <a:pt x="217" y="251"/>
                    </a:lnTo>
                    <a:lnTo>
                      <a:pt x="197" y="251"/>
                    </a:lnTo>
                    <a:lnTo>
                      <a:pt x="190" y="217"/>
                    </a:lnTo>
                    <a:lnTo>
                      <a:pt x="34" y="217"/>
                    </a:lnTo>
                    <a:lnTo>
                      <a:pt x="34" y="251"/>
                    </a:lnTo>
                    <a:lnTo>
                      <a:pt x="0" y="251"/>
                    </a:lnTo>
                    <a:lnTo>
                      <a:pt x="0" y="298"/>
                    </a:lnTo>
                    <a:lnTo>
                      <a:pt x="14" y="332"/>
                    </a:lnTo>
                    <a:lnTo>
                      <a:pt x="14" y="352"/>
                    </a:lnTo>
                    <a:lnTo>
                      <a:pt x="48" y="352"/>
                    </a:lnTo>
                    <a:lnTo>
                      <a:pt x="129" y="373"/>
                    </a:lnTo>
                    <a:lnTo>
                      <a:pt x="163" y="42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7" name="Freeform 169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8" name="Freeform 170"/>
              <p:cNvSpPr>
                <a:spLocks noChangeAspect="1"/>
              </p:cNvSpPr>
              <p:nvPr/>
            </p:nvSpPr>
            <p:spPr bwMode="auto">
              <a:xfrm>
                <a:off x="3460" y="1473"/>
                <a:ext cx="68" cy="115"/>
              </a:xfrm>
              <a:custGeom>
                <a:avLst/>
                <a:gdLst/>
                <a:ahLst/>
                <a:cxnLst>
                  <a:cxn ang="0">
                    <a:pos x="68" y="95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54" y="115"/>
                  </a:cxn>
                  <a:cxn ang="0">
                    <a:pos x="68" y="95"/>
                  </a:cxn>
                </a:cxnLst>
                <a:rect l="0" t="0" r="r" b="b"/>
                <a:pathLst>
                  <a:path w="68" h="115">
                    <a:moveTo>
                      <a:pt x="68" y="95"/>
                    </a:moveTo>
                    <a:lnTo>
                      <a:pt x="20" y="0"/>
                    </a:lnTo>
                    <a:lnTo>
                      <a:pt x="0" y="7"/>
                    </a:lnTo>
                    <a:lnTo>
                      <a:pt x="54" y="115"/>
                    </a:lnTo>
                    <a:lnTo>
                      <a:pt x="68" y="95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9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3534" y="1690"/>
                <a:ext cx="14" cy="8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0" name="Rectangle 172"/>
              <p:cNvSpPr>
                <a:spLocks noChangeAspect="1" noChangeArrowheads="1"/>
              </p:cNvSpPr>
              <p:nvPr/>
            </p:nvSpPr>
            <p:spPr bwMode="auto">
              <a:xfrm>
                <a:off x="3537" y="1693"/>
                <a:ext cx="8" cy="8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1" name="Freeform 173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2" name="Freeform 174"/>
              <p:cNvSpPr>
                <a:spLocks noChangeAspect="1"/>
              </p:cNvSpPr>
              <p:nvPr/>
            </p:nvSpPr>
            <p:spPr bwMode="auto">
              <a:xfrm>
                <a:off x="3555" y="1669"/>
                <a:ext cx="34" cy="1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116"/>
                  </a:cxn>
                  <a:cxn ang="0">
                    <a:pos x="13" y="116"/>
                  </a:cxn>
                  <a:cxn ang="0">
                    <a:pos x="13" y="95"/>
                  </a:cxn>
                  <a:cxn ang="0">
                    <a:pos x="27" y="95"/>
                  </a:cxn>
                  <a:cxn ang="0">
                    <a:pos x="27" y="82"/>
                  </a:cxn>
                  <a:cxn ang="0">
                    <a:pos x="34" y="89"/>
                  </a:cxn>
                  <a:cxn ang="0">
                    <a:pos x="34" y="75"/>
                  </a:cxn>
                  <a:cxn ang="0">
                    <a:pos x="27" y="75"/>
                  </a:cxn>
                  <a:cxn ang="0">
                    <a:pos x="27" y="62"/>
                  </a:cxn>
                  <a:cxn ang="0">
                    <a:pos x="20" y="68"/>
                  </a:cxn>
                  <a:cxn ang="0">
                    <a:pos x="20" y="0"/>
                  </a:cxn>
                  <a:cxn ang="0">
                    <a:pos x="0" y="7"/>
                  </a:cxn>
                </a:cxnLst>
                <a:rect l="0" t="0" r="r" b="b"/>
                <a:pathLst>
                  <a:path w="34" h="116">
                    <a:moveTo>
                      <a:pt x="0" y="7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95"/>
                    </a:lnTo>
                    <a:lnTo>
                      <a:pt x="27" y="95"/>
                    </a:lnTo>
                    <a:lnTo>
                      <a:pt x="27" y="82"/>
                    </a:lnTo>
                    <a:lnTo>
                      <a:pt x="34" y="89"/>
                    </a:lnTo>
                    <a:lnTo>
                      <a:pt x="34" y="75"/>
                    </a:lnTo>
                    <a:lnTo>
                      <a:pt x="27" y="75"/>
                    </a:lnTo>
                    <a:lnTo>
                      <a:pt x="27" y="62"/>
                    </a:lnTo>
                    <a:lnTo>
                      <a:pt x="20" y="68"/>
                    </a:lnTo>
                    <a:lnTo>
                      <a:pt x="20" y="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3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3537" y="1740"/>
                <a:ext cx="35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4" name="Freeform 176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5" name="Freeform 177"/>
              <p:cNvSpPr>
                <a:spLocks noChangeAspect="1"/>
              </p:cNvSpPr>
              <p:nvPr/>
            </p:nvSpPr>
            <p:spPr bwMode="auto">
              <a:xfrm>
                <a:off x="3894" y="1500"/>
                <a:ext cx="204" cy="81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4" y="34"/>
                  </a:cxn>
                  <a:cxn ang="0">
                    <a:pos x="0" y="34"/>
                  </a:cxn>
                  <a:cxn ang="0">
                    <a:pos x="0" y="14"/>
                  </a:cxn>
                  <a:cxn ang="0">
                    <a:pos x="14" y="14"/>
                  </a:cxn>
                  <a:cxn ang="0">
                    <a:pos x="14" y="7"/>
                  </a:cxn>
                  <a:cxn ang="0">
                    <a:pos x="41" y="7"/>
                  </a:cxn>
                  <a:cxn ang="0">
                    <a:pos x="41" y="14"/>
                  </a:cxn>
                  <a:cxn ang="0">
                    <a:pos x="95" y="14"/>
                  </a:cxn>
                  <a:cxn ang="0">
                    <a:pos x="95" y="7"/>
                  </a:cxn>
                  <a:cxn ang="0">
                    <a:pos x="163" y="7"/>
                  </a:cxn>
                  <a:cxn ang="0">
                    <a:pos x="163" y="0"/>
                  </a:cxn>
                  <a:cxn ang="0">
                    <a:pos x="204" y="0"/>
                  </a:cxn>
                  <a:cxn ang="0">
                    <a:pos x="204" y="7"/>
                  </a:cxn>
                  <a:cxn ang="0">
                    <a:pos x="177" y="7"/>
                  </a:cxn>
                  <a:cxn ang="0">
                    <a:pos x="177" y="75"/>
                  </a:cxn>
                  <a:cxn ang="0">
                    <a:pos x="122" y="47"/>
                  </a:cxn>
                  <a:cxn ang="0">
                    <a:pos x="109" y="20"/>
                  </a:cxn>
                  <a:cxn ang="0">
                    <a:pos x="95" y="20"/>
                  </a:cxn>
                  <a:cxn ang="0">
                    <a:pos x="95" y="81"/>
                  </a:cxn>
                  <a:cxn ang="0">
                    <a:pos x="14" y="47"/>
                  </a:cxn>
                </a:cxnLst>
                <a:rect l="0" t="0" r="r" b="b"/>
                <a:pathLst>
                  <a:path w="204" h="81">
                    <a:moveTo>
                      <a:pt x="14" y="47"/>
                    </a:moveTo>
                    <a:lnTo>
                      <a:pt x="14" y="34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41" y="7"/>
                    </a:lnTo>
                    <a:lnTo>
                      <a:pt x="41" y="14"/>
                    </a:lnTo>
                    <a:lnTo>
                      <a:pt x="95" y="14"/>
                    </a:lnTo>
                    <a:lnTo>
                      <a:pt x="95" y="7"/>
                    </a:lnTo>
                    <a:lnTo>
                      <a:pt x="163" y="7"/>
                    </a:lnTo>
                    <a:lnTo>
                      <a:pt x="163" y="0"/>
                    </a:lnTo>
                    <a:lnTo>
                      <a:pt x="204" y="0"/>
                    </a:lnTo>
                    <a:lnTo>
                      <a:pt x="204" y="7"/>
                    </a:lnTo>
                    <a:lnTo>
                      <a:pt x="177" y="7"/>
                    </a:lnTo>
                    <a:lnTo>
                      <a:pt x="177" y="75"/>
                    </a:lnTo>
                    <a:lnTo>
                      <a:pt x="122" y="47"/>
                    </a:lnTo>
                    <a:lnTo>
                      <a:pt x="109" y="20"/>
                    </a:lnTo>
                    <a:lnTo>
                      <a:pt x="95" y="20"/>
                    </a:lnTo>
                    <a:lnTo>
                      <a:pt x="95" y="81"/>
                    </a:lnTo>
                    <a:lnTo>
                      <a:pt x="14" y="4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6" name="Rectangle 178"/>
              <p:cNvSpPr>
                <a:spLocks noChangeAspect="1" noChangeArrowheads="1"/>
              </p:cNvSpPr>
              <p:nvPr/>
            </p:nvSpPr>
            <p:spPr bwMode="auto">
              <a:xfrm>
                <a:off x="4067" y="1218"/>
                <a:ext cx="8" cy="20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7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4074" y="1401"/>
                <a:ext cx="68" cy="55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8" name="Rectangle 180"/>
              <p:cNvSpPr>
                <a:spLocks noChangeAspect="1" noChangeArrowheads="1"/>
              </p:cNvSpPr>
              <p:nvPr/>
            </p:nvSpPr>
            <p:spPr bwMode="auto">
              <a:xfrm>
                <a:off x="4169" y="1272"/>
                <a:ext cx="14" cy="150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9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4176" y="1388"/>
                <a:ext cx="109" cy="7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0" name="Freeform 182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1" name="Freeform 183"/>
              <p:cNvSpPr>
                <a:spLocks noChangeAspect="1"/>
              </p:cNvSpPr>
              <p:nvPr/>
            </p:nvSpPr>
            <p:spPr bwMode="auto">
              <a:xfrm>
                <a:off x="4173" y="1269"/>
                <a:ext cx="67" cy="156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143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67" y="150"/>
                  </a:cxn>
                  <a:cxn ang="0">
                    <a:pos x="47" y="156"/>
                  </a:cxn>
                </a:cxnLst>
                <a:rect l="0" t="0" r="r" b="b"/>
                <a:pathLst>
                  <a:path w="67" h="156">
                    <a:moveTo>
                      <a:pt x="47" y="156"/>
                    </a:moveTo>
                    <a:lnTo>
                      <a:pt x="47" y="143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67" y="150"/>
                    </a:lnTo>
                    <a:lnTo>
                      <a:pt x="47" y="156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2" name="Rectangle 184"/>
              <p:cNvSpPr>
                <a:spLocks noChangeAspect="1" noChangeArrowheads="1"/>
              </p:cNvSpPr>
              <p:nvPr/>
            </p:nvSpPr>
            <p:spPr bwMode="auto">
              <a:xfrm>
                <a:off x="4210" y="1320"/>
                <a:ext cx="14" cy="4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3" name="Freeform 185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4" name="Freeform 186"/>
              <p:cNvSpPr>
                <a:spLocks noChangeAspect="1"/>
              </p:cNvSpPr>
              <p:nvPr/>
            </p:nvSpPr>
            <p:spPr bwMode="auto">
              <a:xfrm>
                <a:off x="4173" y="1344"/>
                <a:ext cx="34" cy="2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4" y="0"/>
                  </a:cxn>
                  <a:cxn ang="0">
                    <a:pos x="34" y="14"/>
                  </a:cxn>
                  <a:cxn ang="0">
                    <a:pos x="0" y="20"/>
                  </a:cxn>
                  <a:cxn ang="0">
                    <a:pos x="0" y="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lnTo>
                      <a:pt x="34" y="0"/>
                    </a:lnTo>
                    <a:lnTo>
                      <a:pt x="34" y="14"/>
                    </a:lnTo>
                    <a:lnTo>
                      <a:pt x="0" y="2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5" name="Rectangle 187"/>
              <p:cNvSpPr>
                <a:spLocks noChangeAspect="1" noChangeArrowheads="1"/>
              </p:cNvSpPr>
              <p:nvPr/>
            </p:nvSpPr>
            <p:spPr bwMode="auto">
              <a:xfrm>
                <a:off x="4176" y="1211"/>
                <a:ext cx="7" cy="96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6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4162" y="1252"/>
                <a:ext cx="35" cy="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7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4169" y="1211"/>
                <a:ext cx="21" cy="2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8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4155" y="1218"/>
                <a:ext cx="21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9" name="Rectangle 191"/>
              <p:cNvSpPr>
                <a:spLocks noChangeAspect="1" noChangeArrowheads="1"/>
              </p:cNvSpPr>
              <p:nvPr/>
            </p:nvSpPr>
            <p:spPr bwMode="auto">
              <a:xfrm>
                <a:off x="4250" y="1218"/>
                <a:ext cx="8" cy="17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0" name="Rectangle 192"/>
              <p:cNvSpPr>
                <a:spLocks noChangeAspect="1" noChangeArrowheads="1"/>
              </p:cNvSpPr>
              <p:nvPr/>
            </p:nvSpPr>
            <p:spPr bwMode="auto">
              <a:xfrm>
                <a:off x="4230" y="1218"/>
                <a:ext cx="48" cy="8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1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4237" y="1225"/>
                <a:ext cx="34" cy="14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2" name="Rectangle 194"/>
              <p:cNvSpPr>
                <a:spLocks noChangeAspect="1" noChangeArrowheads="1"/>
              </p:cNvSpPr>
              <p:nvPr/>
            </p:nvSpPr>
            <p:spPr bwMode="auto">
              <a:xfrm>
                <a:off x="4305" y="1218"/>
                <a:ext cx="7" cy="211"/>
              </a:xfrm>
              <a:prstGeom prst="rect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195"/>
              <p:cNvGrpSpPr>
                <a:grpSpLocks noChangeAspect="1"/>
              </p:cNvGrpSpPr>
              <p:nvPr/>
            </p:nvGrpSpPr>
            <p:grpSpPr bwMode="auto">
              <a:xfrm>
                <a:off x="4865" y="1344"/>
                <a:ext cx="51" cy="237"/>
                <a:chOff x="4865" y="1344"/>
                <a:chExt cx="51" cy="237"/>
              </a:xfrm>
            </p:grpSpPr>
            <p:sp>
              <p:nvSpPr>
                <p:cNvPr id="22724" name="Freeform 196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25" name="Freeform 197"/>
                <p:cNvSpPr>
                  <a:spLocks noChangeAspect="1"/>
                </p:cNvSpPr>
                <p:nvPr/>
              </p:nvSpPr>
              <p:spPr bwMode="auto">
                <a:xfrm>
                  <a:off x="4865" y="1344"/>
                  <a:ext cx="41" cy="237"/>
                </a:xfrm>
                <a:custGeom>
                  <a:avLst/>
                  <a:gdLst/>
                  <a:ahLst/>
                  <a:cxnLst>
                    <a:cxn ang="0">
                      <a:pos x="41" y="237"/>
                    </a:cxn>
                    <a:cxn ang="0">
                      <a:pos x="41" y="0"/>
                    </a:cxn>
                    <a:cxn ang="0">
                      <a:pos x="34" y="0"/>
                    </a:cxn>
                    <a:cxn ang="0">
                      <a:pos x="34" y="75"/>
                    </a:cxn>
                    <a:cxn ang="0">
                      <a:pos x="27" y="75"/>
                    </a:cxn>
                    <a:cxn ang="0">
                      <a:pos x="27" y="122"/>
                    </a:cxn>
                    <a:cxn ang="0">
                      <a:pos x="0" y="224"/>
                    </a:cxn>
                    <a:cxn ang="0">
                      <a:pos x="14" y="224"/>
                    </a:cxn>
                    <a:cxn ang="0">
                      <a:pos x="27" y="156"/>
                    </a:cxn>
                    <a:cxn ang="0">
                      <a:pos x="27" y="217"/>
                    </a:cxn>
                    <a:cxn ang="0">
                      <a:pos x="41" y="237"/>
                    </a:cxn>
                  </a:cxnLst>
                  <a:rect l="0" t="0" r="r" b="b"/>
                  <a:pathLst>
                    <a:path w="41" h="237">
                      <a:moveTo>
                        <a:pt x="41" y="237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4" y="75"/>
                      </a:lnTo>
                      <a:lnTo>
                        <a:pt x="27" y="75"/>
                      </a:lnTo>
                      <a:lnTo>
                        <a:pt x="27" y="122"/>
                      </a:lnTo>
                      <a:lnTo>
                        <a:pt x="0" y="224"/>
                      </a:lnTo>
                      <a:lnTo>
                        <a:pt x="14" y="224"/>
                      </a:lnTo>
                      <a:lnTo>
                        <a:pt x="27" y="156"/>
                      </a:lnTo>
                      <a:lnTo>
                        <a:pt x="27" y="217"/>
                      </a:lnTo>
                      <a:lnTo>
                        <a:pt x="41" y="237"/>
                      </a:lnTo>
                      <a:close/>
                    </a:path>
                  </a:pathLst>
                </a:custGeom>
                <a:noFill/>
                <a:ln w="111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26" name="Rectangle 198"/>
                <p:cNvSpPr>
                  <a:spLocks noChangeAspect="1" noChangeArrowheads="1"/>
                </p:cNvSpPr>
                <p:nvPr/>
              </p:nvSpPr>
              <p:spPr bwMode="auto">
                <a:xfrm>
                  <a:off x="4888" y="1395"/>
                  <a:ext cx="2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27" name="Rectangle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4895" y="1347"/>
                  <a:ext cx="8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28" name="Rectangle 200"/>
                <p:cNvSpPr>
                  <a:spLocks noChangeAspect="1" noChangeArrowheads="1"/>
                </p:cNvSpPr>
                <p:nvPr/>
              </p:nvSpPr>
              <p:spPr bwMode="auto">
                <a:xfrm>
                  <a:off x="4882" y="1367"/>
                  <a:ext cx="28" cy="8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29" name="Rectangle 201"/>
                <p:cNvSpPr>
                  <a:spLocks noChangeAspect="1" noChangeArrowheads="1"/>
                </p:cNvSpPr>
                <p:nvPr/>
              </p:nvSpPr>
              <p:spPr bwMode="auto">
                <a:xfrm>
                  <a:off x="4902" y="1354"/>
                  <a:ext cx="14" cy="14"/>
                </a:xfrm>
                <a:prstGeom prst="rect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2730" name="Picture 20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1728"/>
              <a:ext cx="202" cy="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731" name="Picture 2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728"/>
              <a:ext cx="202" cy="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2732" name="Rectangle 204"/>
            <p:cNvSpPr>
              <a:spLocks noChangeArrowheads="1"/>
            </p:cNvSpPr>
            <p:nvPr/>
          </p:nvSpPr>
          <p:spPr bwMode="auto">
            <a:xfrm>
              <a:off x="288" y="2496"/>
              <a:ext cx="264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3" name="Rectangle 205"/>
            <p:cNvSpPr>
              <a:spLocks noChangeArrowheads="1"/>
            </p:cNvSpPr>
            <p:nvPr/>
          </p:nvSpPr>
          <p:spPr bwMode="auto">
            <a:xfrm>
              <a:off x="288" y="2686"/>
              <a:ext cx="2640" cy="57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2734" name="Line 206"/>
            <p:cNvSpPr>
              <a:spLocks noChangeShapeType="1"/>
            </p:cNvSpPr>
            <p:nvPr/>
          </p:nvSpPr>
          <p:spPr bwMode="auto">
            <a:xfrm flipV="1">
              <a:off x="912" y="2496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5" name="Line 207"/>
            <p:cNvSpPr>
              <a:spLocks noChangeShapeType="1"/>
            </p:cNvSpPr>
            <p:nvPr/>
          </p:nvSpPr>
          <p:spPr bwMode="auto">
            <a:xfrm flipV="1">
              <a:off x="1824" y="2496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736" name="Picture 208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" y="3072"/>
              <a:ext cx="384" cy="1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2737" name="Rectangle 209"/>
            <p:cNvSpPr>
              <a:spLocks noChangeArrowheads="1"/>
            </p:cNvSpPr>
            <p:nvPr/>
          </p:nvSpPr>
          <p:spPr bwMode="auto">
            <a:xfrm>
              <a:off x="288" y="3360"/>
              <a:ext cx="264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" name="Rectangle 210"/>
            <p:cNvSpPr>
              <a:spLocks noChangeArrowheads="1"/>
            </p:cNvSpPr>
            <p:nvPr/>
          </p:nvSpPr>
          <p:spPr bwMode="auto">
            <a:xfrm>
              <a:off x="288" y="3648"/>
              <a:ext cx="2640" cy="48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2739" name="Line 211"/>
            <p:cNvSpPr>
              <a:spLocks noChangeShapeType="1"/>
            </p:cNvSpPr>
            <p:nvPr/>
          </p:nvSpPr>
          <p:spPr bwMode="auto">
            <a:xfrm flipV="1">
              <a:off x="912" y="3360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0" name="Line 212"/>
            <p:cNvSpPr>
              <a:spLocks noChangeShapeType="1"/>
            </p:cNvSpPr>
            <p:nvPr/>
          </p:nvSpPr>
          <p:spPr bwMode="auto">
            <a:xfrm flipV="1">
              <a:off x="1824" y="3360"/>
              <a:ext cx="384" cy="76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741" name="Picture 21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8" y="3936"/>
              <a:ext cx="384" cy="1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2742" name="Freeform 214"/>
            <p:cNvSpPr>
              <a:spLocks/>
            </p:cNvSpPr>
            <p:nvPr/>
          </p:nvSpPr>
          <p:spPr bwMode="auto">
            <a:xfrm>
              <a:off x="286" y="3537"/>
              <a:ext cx="414" cy="5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1" y="266"/>
                </a:cxn>
                <a:cxn ang="0">
                  <a:pos x="244" y="370"/>
                </a:cxn>
                <a:cxn ang="0">
                  <a:pos x="342" y="524"/>
                </a:cxn>
                <a:cxn ang="0">
                  <a:pos x="356" y="545"/>
                </a:cxn>
                <a:cxn ang="0">
                  <a:pos x="377" y="552"/>
                </a:cxn>
                <a:cxn ang="0">
                  <a:pos x="391" y="580"/>
                </a:cxn>
                <a:cxn ang="0">
                  <a:pos x="412" y="593"/>
                </a:cxn>
                <a:cxn ang="0">
                  <a:pos x="398" y="593"/>
                </a:cxn>
                <a:cxn ang="0">
                  <a:pos x="2" y="591"/>
                </a:cxn>
                <a:cxn ang="0">
                  <a:pos x="0" y="0"/>
                </a:cxn>
              </a:cxnLst>
              <a:rect l="0" t="0" r="r" b="b"/>
              <a:pathLst>
                <a:path w="414" h="597">
                  <a:moveTo>
                    <a:pt x="0" y="0"/>
                  </a:moveTo>
                  <a:cubicBezTo>
                    <a:pt x="134" y="34"/>
                    <a:pt x="144" y="155"/>
                    <a:pt x="181" y="266"/>
                  </a:cubicBezTo>
                  <a:cubicBezTo>
                    <a:pt x="190" y="292"/>
                    <a:pt x="230" y="340"/>
                    <a:pt x="244" y="370"/>
                  </a:cubicBezTo>
                  <a:cubicBezTo>
                    <a:pt x="267" y="421"/>
                    <a:pt x="283" y="504"/>
                    <a:pt x="342" y="524"/>
                  </a:cubicBezTo>
                  <a:cubicBezTo>
                    <a:pt x="347" y="531"/>
                    <a:pt x="349" y="540"/>
                    <a:pt x="356" y="545"/>
                  </a:cubicBezTo>
                  <a:cubicBezTo>
                    <a:pt x="362" y="550"/>
                    <a:pt x="372" y="547"/>
                    <a:pt x="377" y="552"/>
                  </a:cubicBezTo>
                  <a:cubicBezTo>
                    <a:pt x="384" y="559"/>
                    <a:pt x="384" y="572"/>
                    <a:pt x="391" y="580"/>
                  </a:cubicBezTo>
                  <a:cubicBezTo>
                    <a:pt x="396" y="586"/>
                    <a:pt x="408" y="586"/>
                    <a:pt x="412" y="593"/>
                  </a:cubicBezTo>
                  <a:cubicBezTo>
                    <a:pt x="414" y="597"/>
                    <a:pt x="403" y="593"/>
                    <a:pt x="398" y="593"/>
                  </a:cubicBezTo>
                  <a:lnTo>
                    <a:pt x="2" y="5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3" name="Freeform 215"/>
            <p:cNvSpPr>
              <a:spLocks/>
            </p:cNvSpPr>
            <p:nvPr/>
          </p:nvSpPr>
          <p:spPr bwMode="auto">
            <a:xfrm flipH="1">
              <a:off x="2516" y="3539"/>
              <a:ext cx="414" cy="5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1" y="266"/>
                </a:cxn>
                <a:cxn ang="0">
                  <a:pos x="244" y="370"/>
                </a:cxn>
                <a:cxn ang="0">
                  <a:pos x="342" y="524"/>
                </a:cxn>
                <a:cxn ang="0">
                  <a:pos x="356" y="545"/>
                </a:cxn>
                <a:cxn ang="0">
                  <a:pos x="377" y="552"/>
                </a:cxn>
                <a:cxn ang="0">
                  <a:pos x="391" y="580"/>
                </a:cxn>
                <a:cxn ang="0">
                  <a:pos x="412" y="593"/>
                </a:cxn>
                <a:cxn ang="0">
                  <a:pos x="398" y="593"/>
                </a:cxn>
                <a:cxn ang="0">
                  <a:pos x="2" y="591"/>
                </a:cxn>
                <a:cxn ang="0">
                  <a:pos x="0" y="0"/>
                </a:cxn>
              </a:cxnLst>
              <a:rect l="0" t="0" r="r" b="b"/>
              <a:pathLst>
                <a:path w="414" h="597">
                  <a:moveTo>
                    <a:pt x="0" y="0"/>
                  </a:moveTo>
                  <a:cubicBezTo>
                    <a:pt x="134" y="34"/>
                    <a:pt x="144" y="155"/>
                    <a:pt x="181" y="266"/>
                  </a:cubicBezTo>
                  <a:cubicBezTo>
                    <a:pt x="190" y="292"/>
                    <a:pt x="230" y="340"/>
                    <a:pt x="244" y="370"/>
                  </a:cubicBezTo>
                  <a:cubicBezTo>
                    <a:pt x="267" y="421"/>
                    <a:pt x="283" y="504"/>
                    <a:pt x="342" y="524"/>
                  </a:cubicBezTo>
                  <a:cubicBezTo>
                    <a:pt x="347" y="531"/>
                    <a:pt x="349" y="540"/>
                    <a:pt x="356" y="545"/>
                  </a:cubicBezTo>
                  <a:cubicBezTo>
                    <a:pt x="362" y="550"/>
                    <a:pt x="372" y="547"/>
                    <a:pt x="377" y="552"/>
                  </a:cubicBezTo>
                  <a:cubicBezTo>
                    <a:pt x="384" y="559"/>
                    <a:pt x="384" y="572"/>
                    <a:pt x="391" y="580"/>
                  </a:cubicBezTo>
                  <a:cubicBezTo>
                    <a:pt x="396" y="586"/>
                    <a:pt x="408" y="586"/>
                    <a:pt x="412" y="593"/>
                  </a:cubicBezTo>
                  <a:cubicBezTo>
                    <a:pt x="414" y="597"/>
                    <a:pt x="403" y="593"/>
                    <a:pt x="398" y="593"/>
                  </a:cubicBezTo>
                  <a:lnTo>
                    <a:pt x="2" y="5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744" name="Picture 2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" y="3601"/>
              <a:ext cx="311" cy="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745" name="Picture 2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50" y="3592"/>
              <a:ext cx="311" cy="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pSp>
          <p:nvGrpSpPr>
            <p:cNvPr id="13" name="Group 218"/>
            <p:cNvGrpSpPr>
              <a:grpSpLocks/>
            </p:cNvGrpSpPr>
            <p:nvPr/>
          </p:nvGrpSpPr>
          <p:grpSpPr bwMode="auto">
            <a:xfrm>
              <a:off x="367" y="2659"/>
              <a:ext cx="266" cy="602"/>
              <a:chOff x="367" y="2659"/>
              <a:chExt cx="266" cy="602"/>
            </a:xfrm>
          </p:grpSpPr>
          <p:sp>
            <p:nvSpPr>
              <p:cNvPr id="22747" name="Line 219"/>
              <p:cNvSpPr>
                <a:spLocks noChangeShapeType="1"/>
              </p:cNvSpPr>
              <p:nvPr/>
            </p:nvSpPr>
            <p:spPr bwMode="auto">
              <a:xfrm>
                <a:off x="570" y="3044"/>
                <a:ext cx="4" cy="2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48" name="Oval 220"/>
              <p:cNvSpPr>
                <a:spLocks noChangeArrowheads="1"/>
              </p:cNvSpPr>
              <p:nvPr/>
            </p:nvSpPr>
            <p:spPr bwMode="auto">
              <a:xfrm>
                <a:off x="506" y="2927"/>
                <a:ext cx="127" cy="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49" name="Oval 221"/>
              <p:cNvSpPr>
                <a:spLocks noChangeArrowheads="1"/>
              </p:cNvSpPr>
              <p:nvPr/>
            </p:nvSpPr>
            <p:spPr bwMode="auto">
              <a:xfrm>
                <a:off x="517" y="2937"/>
                <a:ext cx="105" cy="2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0" name="Oval 222"/>
              <p:cNvSpPr>
                <a:spLocks noChangeArrowheads="1"/>
              </p:cNvSpPr>
              <p:nvPr/>
            </p:nvSpPr>
            <p:spPr bwMode="auto">
              <a:xfrm>
                <a:off x="506" y="3007"/>
                <a:ext cx="127" cy="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1" name="Oval 223"/>
              <p:cNvSpPr>
                <a:spLocks noChangeArrowheads="1"/>
              </p:cNvSpPr>
              <p:nvPr/>
            </p:nvSpPr>
            <p:spPr bwMode="auto">
              <a:xfrm>
                <a:off x="517" y="3017"/>
                <a:ext cx="105" cy="2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2" name="Line 224"/>
              <p:cNvSpPr>
                <a:spLocks noChangeShapeType="1"/>
              </p:cNvSpPr>
              <p:nvPr/>
            </p:nvSpPr>
            <p:spPr bwMode="auto">
              <a:xfrm flipH="1">
                <a:off x="513" y="3029"/>
                <a:ext cx="4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3" name="Line 225"/>
              <p:cNvSpPr>
                <a:spLocks noChangeShapeType="1"/>
              </p:cNvSpPr>
              <p:nvPr/>
            </p:nvSpPr>
            <p:spPr bwMode="auto">
              <a:xfrm>
                <a:off x="582" y="3029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4" name="Rectangle 226"/>
              <p:cNvSpPr>
                <a:spLocks noChangeArrowheads="1"/>
              </p:cNvSpPr>
              <p:nvPr/>
            </p:nvSpPr>
            <p:spPr bwMode="auto">
              <a:xfrm>
                <a:off x="560" y="2977"/>
                <a:ext cx="19" cy="56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5" name="Line 227"/>
              <p:cNvSpPr>
                <a:spLocks noChangeShapeType="1"/>
              </p:cNvSpPr>
              <p:nvPr/>
            </p:nvSpPr>
            <p:spPr bwMode="auto">
              <a:xfrm flipV="1">
                <a:off x="541" y="3030"/>
                <a:ext cx="23" cy="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6" name="Line 228"/>
              <p:cNvSpPr>
                <a:spLocks noChangeShapeType="1"/>
              </p:cNvSpPr>
              <p:nvPr/>
            </p:nvSpPr>
            <p:spPr bwMode="auto">
              <a:xfrm>
                <a:off x="575" y="3034"/>
                <a:ext cx="13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7" name="Line 229"/>
              <p:cNvSpPr>
                <a:spLocks noChangeShapeType="1"/>
              </p:cNvSpPr>
              <p:nvPr/>
            </p:nvSpPr>
            <p:spPr bwMode="auto">
              <a:xfrm flipH="1" flipV="1">
                <a:off x="545" y="3011"/>
                <a:ext cx="17" cy="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8" name="Line 230"/>
              <p:cNvSpPr>
                <a:spLocks noChangeShapeType="1"/>
              </p:cNvSpPr>
              <p:nvPr/>
            </p:nvSpPr>
            <p:spPr bwMode="auto">
              <a:xfrm flipV="1">
                <a:off x="583" y="3011"/>
                <a:ext cx="8" cy="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59" name="Rectangle 231"/>
              <p:cNvSpPr>
                <a:spLocks noChangeArrowheads="1"/>
              </p:cNvSpPr>
              <p:nvPr/>
            </p:nvSpPr>
            <p:spPr bwMode="auto">
              <a:xfrm>
                <a:off x="560" y="2927"/>
                <a:ext cx="19" cy="36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60" name="Line 232"/>
              <p:cNvSpPr>
                <a:spLocks noChangeShapeType="1"/>
              </p:cNvSpPr>
              <p:nvPr/>
            </p:nvSpPr>
            <p:spPr bwMode="auto">
              <a:xfrm flipH="1">
                <a:off x="513" y="2949"/>
                <a:ext cx="4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61" name="Line 233"/>
              <p:cNvSpPr>
                <a:spLocks noChangeShapeType="1"/>
              </p:cNvSpPr>
              <p:nvPr/>
            </p:nvSpPr>
            <p:spPr bwMode="auto">
              <a:xfrm>
                <a:off x="582" y="2949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62" name="Line 234"/>
              <p:cNvSpPr>
                <a:spLocks noChangeShapeType="1"/>
              </p:cNvSpPr>
              <p:nvPr/>
            </p:nvSpPr>
            <p:spPr bwMode="auto">
              <a:xfrm flipV="1">
                <a:off x="541" y="2950"/>
                <a:ext cx="23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63" name="Line 235"/>
              <p:cNvSpPr>
                <a:spLocks noChangeShapeType="1"/>
              </p:cNvSpPr>
              <p:nvPr/>
            </p:nvSpPr>
            <p:spPr bwMode="auto">
              <a:xfrm>
                <a:off x="575" y="2953"/>
                <a:ext cx="13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64" name="Line 236"/>
              <p:cNvSpPr>
                <a:spLocks noChangeShapeType="1"/>
              </p:cNvSpPr>
              <p:nvPr/>
            </p:nvSpPr>
            <p:spPr bwMode="auto">
              <a:xfrm flipH="1" flipV="1">
                <a:off x="545" y="2930"/>
                <a:ext cx="17" cy="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65" name="Line 237"/>
              <p:cNvSpPr>
                <a:spLocks noChangeShapeType="1"/>
              </p:cNvSpPr>
              <p:nvPr/>
            </p:nvSpPr>
            <p:spPr bwMode="auto">
              <a:xfrm flipV="1">
                <a:off x="583" y="2930"/>
                <a:ext cx="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" name="Group 238"/>
              <p:cNvGrpSpPr>
                <a:grpSpLocks/>
              </p:cNvGrpSpPr>
              <p:nvPr/>
            </p:nvGrpSpPr>
            <p:grpSpPr bwMode="auto">
              <a:xfrm>
                <a:off x="558" y="2917"/>
                <a:ext cx="23" cy="16"/>
                <a:chOff x="2954" y="2300"/>
                <a:chExt cx="44" cy="34"/>
              </a:xfrm>
            </p:grpSpPr>
            <p:sp>
              <p:nvSpPr>
                <p:cNvPr id="22767" name="Oval 239"/>
                <p:cNvSpPr>
                  <a:spLocks noChangeArrowheads="1"/>
                </p:cNvSpPr>
                <p:nvPr/>
              </p:nvSpPr>
              <p:spPr bwMode="auto">
                <a:xfrm>
                  <a:off x="2958" y="2321"/>
                  <a:ext cx="36" cy="13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68" name="Rectangle 240"/>
                <p:cNvSpPr>
                  <a:spLocks noChangeArrowheads="1"/>
                </p:cNvSpPr>
                <p:nvPr/>
              </p:nvSpPr>
              <p:spPr bwMode="auto">
                <a:xfrm>
                  <a:off x="2954" y="2306"/>
                  <a:ext cx="44" cy="21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69" name="Oval 241"/>
                <p:cNvSpPr>
                  <a:spLocks noChangeArrowheads="1"/>
                </p:cNvSpPr>
                <p:nvPr/>
              </p:nvSpPr>
              <p:spPr bwMode="auto">
                <a:xfrm>
                  <a:off x="2958" y="2300"/>
                  <a:ext cx="36" cy="13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770" name="Line 242"/>
              <p:cNvSpPr>
                <a:spLocks noChangeShapeType="1"/>
              </p:cNvSpPr>
              <p:nvPr/>
            </p:nvSpPr>
            <p:spPr bwMode="auto">
              <a:xfrm flipV="1">
                <a:off x="570" y="2801"/>
                <a:ext cx="0" cy="1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" name="Group 243"/>
              <p:cNvGrpSpPr>
                <a:grpSpLocks/>
              </p:cNvGrpSpPr>
              <p:nvPr/>
            </p:nvGrpSpPr>
            <p:grpSpPr bwMode="auto">
              <a:xfrm>
                <a:off x="515" y="3097"/>
                <a:ext cx="55" cy="127"/>
                <a:chOff x="2867" y="2688"/>
                <a:chExt cx="110" cy="273"/>
              </a:xfrm>
            </p:grpSpPr>
            <p:sp>
              <p:nvSpPr>
                <p:cNvPr id="22772" name="Oval 244"/>
                <p:cNvSpPr>
                  <a:spLocks noChangeArrowheads="1"/>
                </p:cNvSpPr>
                <p:nvPr/>
              </p:nvSpPr>
              <p:spPr bwMode="auto">
                <a:xfrm>
                  <a:off x="2871" y="2903"/>
                  <a:ext cx="102" cy="58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73" name="Rectangle 245"/>
                <p:cNvSpPr>
                  <a:spLocks noChangeArrowheads="1"/>
                </p:cNvSpPr>
                <p:nvPr/>
              </p:nvSpPr>
              <p:spPr bwMode="auto">
                <a:xfrm>
                  <a:off x="2867" y="2717"/>
                  <a:ext cx="110" cy="21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74" name="Oval 246"/>
                <p:cNvSpPr>
                  <a:spLocks noChangeArrowheads="1"/>
                </p:cNvSpPr>
                <p:nvPr/>
              </p:nvSpPr>
              <p:spPr bwMode="auto">
                <a:xfrm>
                  <a:off x="2871" y="2688"/>
                  <a:ext cx="102" cy="60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75" name="Line 247"/>
                <p:cNvSpPr>
                  <a:spLocks noChangeShapeType="1"/>
                </p:cNvSpPr>
                <p:nvPr/>
              </p:nvSpPr>
              <p:spPr bwMode="auto">
                <a:xfrm>
                  <a:off x="286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76" name="Line 248"/>
                <p:cNvSpPr>
                  <a:spLocks noChangeShapeType="1"/>
                </p:cNvSpPr>
                <p:nvPr/>
              </p:nvSpPr>
              <p:spPr bwMode="auto">
                <a:xfrm>
                  <a:off x="297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777" name="Line 249"/>
              <p:cNvSpPr>
                <a:spLocks noChangeShapeType="1"/>
              </p:cNvSpPr>
              <p:nvPr/>
            </p:nvSpPr>
            <p:spPr bwMode="auto">
              <a:xfrm flipH="1" flipV="1">
                <a:off x="566" y="2726"/>
                <a:ext cx="0" cy="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250"/>
              <p:cNvGrpSpPr>
                <a:grpSpLocks noChangeAspect="1"/>
              </p:cNvGrpSpPr>
              <p:nvPr/>
            </p:nvGrpSpPr>
            <p:grpSpPr bwMode="auto">
              <a:xfrm>
                <a:off x="542" y="2659"/>
                <a:ext cx="49" cy="68"/>
                <a:chOff x="2880" y="1008"/>
                <a:chExt cx="192" cy="288"/>
              </a:xfrm>
            </p:grpSpPr>
            <p:grpSp>
              <p:nvGrpSpPr>
                <p:cNvPr id="17" name="Group 251"/>
                <p:cNvGrpSpPr>
                  <a:grpSpLocks noChangeAspect="1"/>
                </p:cNvGrpSpPr>
                <p:nvPr/>
              </p:nvGrpSpPr>
              <p:grpSpPr bwMode="auto">
                <a:xfrm>
                  <a:off x="2928" y="1152"/>
                  <a:ext cx="96" cy="144"/>
                  <a:chOff x="2923" y="1250"/>
                  <a:chExt cx="36" cy="82"/>
                </a:xfrm>
              </p:grpSpPr>
              <p:sp>
                <p:nvSpPr>
                  <p:cNvPr id="22780" name="Oval 2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7" y="1319"/>
                    <a:ext cx="28" cy="13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3" y="1256"/>
                    <a:ext cx="36" cy="69"/>
                  </a:xfrm>
                  <a:prstGeom prst="rect">
                    <a:avLst/>
                  </a:prstGeom>
                  <a:solidFill>
                    <a:srgbClr val="FAFD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82" name="Oval 2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7" y="1250"/>
                    <a:ext cx="28" cy="14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83" name="Line 2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23" y="1260"/>
                    <a:ext cx="0" cy="6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84" name="Line 25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59" y="1260"/>
                    <a:ext cx="0" cy="6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785" name="Oval 257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1008"/>
                  <a:ext cx="192" cy="192"/>
                </a:xfrm>
                <a:prstGeom prst="ellipse">
                  <a:avLst/>
                </a:prstGeom>
                <a:solidFill>
                  <a:srgbClr val="FAFD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258"/>
              <p:cNvGrpSpPr>
                <a:grpSpLocks/>
              </p:cNvGrpSpPr>
              <p:nvPr/>
            </p:nvGrpSpPr>
            <p:grpSpPr bwMode="auto">
              <a:xfrm>
                <a:off x="570" y="3097"/>
                <a:ext cx="55" cy="127"/>
                <a:chOff x="2867" y="2688"/>
                <a:chExt cx="110" cy="273"/>
              </a:xfrm>
            </p:grpSpPr>
            <p:sp>
              <p:nvSpPr>
                <p:cNvPr id="22787" name="Oval 259"/>
                <p:cNvSpPr>
                  <a:spLocks noChangeArrowheads="1"/>
                </p:cNvSpPr>
                <p:nvPr/>
              </p:nvSpPr>
              <p:spPr bwMode="auto">
                <a:xfrm>
                  <a:off x="2871" y="2903"/>
                  <a:ext cx="102" cy="58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88" name="Rectangle 260"/>
                <p:cNvSpPr>
                  <a:spLocks noChangeArrowheads="1"/>
                </p:cNvSpPr>
                <p:nvPr/>
              </p:nvSpPr>
              <p:spPr bwMode="auto">
                <a:xfrm>
                  <a:off x="2867" y="2717"/>
                  <a:ext cx="110" cy="21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89" name="Oval 261"/>
                <p:cNvSpPr>
                  <a:spLocks noChangeArrowheads="1"/>
                </p:cNvSpPr>
                <p:nvPr/>
              </p:nvSpPr>
              <p:spPr bwMode="auto">
                <a:xfrm>
                  <a:off x="2871" y="2688"/>
                  <a:ext cx="102" cy="60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90" name="Line 262"/>
                <p:cNvSpPr>
                  <a:spLocks noChangeShapeType="1"/>
                </p:cNvSpPr>
                <p:nvPr/>
              </p:nvSpPr>
              <p:spPr bwMode="auto">
                <a:xfrm>
                  <a:off x="286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791" name="Line 263"/>
                <p:cNvSpPr>
                  <a:spLocks noChangeShapeType="1"/>
                </p:cNvSpPr>
                <p:nvPr/>
              </p:nvSpPr>
              <p:spPr bwMode="auto">
                <a:xfrm>
                  <a:off x="297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792" name="Oval 264"/>
              <p:cNvSpPr>
                <a:spLocks noChangeArrowheads="1"/>
              </p:cNvSpPr>
              <p:nvPr/>
            </p:nvSpPr>
            <p:spPr bwMode="auto">
              <a:xfrm>
                <a:off x="518" y="2770"/>
                <a:ext cx="96" cy="89"/>
              </a:xfrm>
              <a:prstGeom prst="ellipse">
                <a:avLst/>
              </a:prstGeom>
              <a:solidFill>
                <a:srgbClr val="CC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2793" name="Picture 2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7" y="2954"/>
                <a:ext cx="202" cy="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9" name="Group 266"/>
            <p:cNvGrpSpPr>
              <a:grpSpLocks/>
            </p:cNvGrpSpPr>
            <p:nvPr/>
          </p:nvGrpSpPr>
          <p:grpSpPr bwMode="auto">
            <a:xfrm>
              <a:off x="2353" y="2658"/>
              <a:ext cx="266" cy="602"/>
              <a:chOff x="367" y="2659"/>
              <a:chExt cx="266" cy="602"/>
            </a:xfrm>
          </p:grpSpPr>
          <p:sp>
            <p:nvSpPr>
              <p:cNvPr id="22795" name="Line 267"/>
              <p:cNvSpPr>
                <a:spLocks noChangeShapeType="1"/>
              </p:cNvSpPr>
              <p:nvPr/>
            </p:nvSpPr>
            <p:spPr bwMode="auto">
              <a:xfrm>
                <a:off x="570" y="3044"/>
                <a:ext cx="4" cy="2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96" name="Oval 268"/>
              <p:cNvSpPr>
                <a:spLocks noChangeArrowheads="1"/>
              </p:cNvSpPr>
              <p:nvPr/>
            </p:nvSpPr>
            <p:spPr bwMode="auto">
              <a:xfrm>
                <a:off x="506" y="2927"/>
                <a:ext cx="127" cy="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97" name="Oval 269"/>
              <p:cNvSpPr>
                <a:spLocks noChangeArrowheads="1"/>
              </p:cNvSpPr>
              <p:nvPr/>
            </p:nvSpPr>
            <p:spPr bwMode="auto">
              <a:xfrm>
                <a:off x="517" y="2937"/>
                <a:ext cx="105" cy="2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98" name="Oval 270"/>
              <p:cNvSpPr>
                <a:spLocks noChangeArrowheads="1"/>
              </p:cNvSpPr>
              <p:nvPr/>
            </p:nvSpPr>
            <p:spPr bwMode="auto">
              <a:xfrm>
                <a:off x="506" y="3007"/>
                <a:ext cx="127" cy="4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99" name="Oval 271"/>
              <p:cNvSpPr>
                <a:spLocks noChangeArrowheads="1"/>
              </p:cNvSpPr>
              <p:nvPr/>
            </p:nvSpPr>
            <p:spPr bwMode="auto">
              <a:xfrm>
                <a:off x="517" y="3017"/>
                <a:ext cx="105" cy="2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0" name="Line 272"/>
              <p:cNvSpPr>
                <a:spLocks noChangeShapeType="1"/>
              </p:cNvSpPr>
              <p:nvPr/>
            </p:nvSpPr>
            <p:spPr bwMode="auto">
              <a:xfrm flipH="1">
                <a:off x="513" y="3029"/>
                <a:ext cx="4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1" name="Line 273"/>
              <p:cNvSpPr>
                <a:spLocks noChangeShapeType="1"/>
              </p:cNvSpPr>
              <p:nvPr/>
            </p:nvSpPr>
            <p:spPr bwMode="auto">
              <a:xfrm>
                <a:off x="582" y="3029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2" name="Rectangle 274"/>
              <p:cNvSpPr>
                <a:spLocks noChangeArrowheads="1"/>
              </p:cNvSpPr>
              <p:nvPr/>
            </p:nvSpPr>
            <p:spPr bwMode="auto">
              <a:xfrm>
                <a:off x="560" y="2977"/>
                <a:ext cx="19" cy="56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3" name="Line 275"/>
              <p:cNvSpPr>
                <a:spLocks noChangeShapeType="1"/>
              </p:cNvSpPr>
              <p:nvPr/>
            </p:nvSpPr>
            <p:spPr bwMode="auto">
              <a:xfrm flipV="1">
                <a:off x="541" y="3030"/>
                <a:ext cx="23" cy="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4" name="Line 276"/>
              <p:cNvSpPr>
                <a:spLocks noChangeShapeType="1"/>
              </p:cNvSpPr>
              <p:nvPr/>
            </p:nvSpPr>
            <p:spPr bwMode="auto">
              <a:xfrm>
                <a:off x="575" y="3034"/>
                <a:ext cx="13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5" name="Line 277"/>
              <p:cNvSpPr>
                <a:spLocks noChangeShapeType="1"/>
              </p:cNvSpPr>
              <p:nvPr/>
            </p:nvSpPr>
            <p:spPr bwMode="auto">
              <a:xfrm flipH="1" flipV="1">
                <a:off x="545" y="3011"/>
                <a:ext cx="17" cy="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6" name="Line 278"/>
              <p:cNvSpPr>
                <a:spLocks noChangeShapeType="1"/>
              </p:cNvSpPr>
              <p:nvPr/>
            </p:nvSpPr>
            <p:spPr bwMode="auto">
              <a:xfrm flipV="1">
                <a:off x="583" y="3011"/>
                <a:ext cx="8" cy="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7" name="Rectangle 279"/>
              <p:cNvSpPr>
                <a:spLocks noChangeArrowheads="1"/>
              </p:cNvSpPr>
              <p:nvPr/>
            </p:nvSpPr>
            <p:spPr bwMode="auto">
              <a:xfrm>
                <a:off x="560" y="2927"/>
                <a:ext cx="19" cy="36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8" name="Line 280"/>
              <p:cNvSpPr>
                <a:spLocks noChangeShapeType="1"/>
              </p:cNvSpPr>
              <p:nvPr/>
            </p:nvSpPr>
            <p:spPr bwMode="auto">
              <a:xfrm flipH="1">
                <a:off x="513" y="2949"/>
                <a:ext cx="4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09" name="Line 281"/>
              <p:cNvSpPr>
                <a:spLocks noChangeShapeType="1"/>
              </p:cNvSpPr>
              <p:nvPr/>
            </p:nvSpPr>
            <p:spPr bwMode="auto">
              <a:xfrm>
                <a:off x="582" y="2949"/>
                <a:ext cx="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10" name="Line 282"/>
              <p:cNvSpPr>
                <a:spLocks noChangeShapeType="1"/>
              </p:cNvSpPr>
              <p:nvPr/>
            </p:nvSpPr>
            <p:spPr bwMode="auto">
              <a:xfrm flipV="1">
                <a:off x="541" y="2950"/>
                <a:ext cx="23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11" name="Line 283"/>
              <p:cNvSpPr>
                <a:spLocks noChangeShapeType="1"/>
              </p:cNvSpPr>
              <p:nvPr/>
            </p:nvSpPr>
            <p:spPr bwMode="auto">
              <a:xfrm>
                <a:off x="575" y="2953"/>
                <a:ext cx="13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12" name="Line 284"/>
              <p:cNvSpPr>
                <a:spLocks noChangeShapeType="1"/>
              </p:cNvSpPr>
              <p:nvPr/>
            </p:nvSpPr>
            <p:spPr bwMode="auto">
              <a:xfrm flipH="1" flipV="1">
                <a:off x="545" y="2930"/>
                <a:ext cx="17" cy="1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13" name="Line 285"/>
              <p:cNvSpPr>
                <a:spLocks noChangeShapeType="1"/>
              </p:cNvSpPr>
              <p:nvPr/>
            </p:nvSpPr>
            <p:spPr bwMode="auto">
              <a:xfrm flipV="1">
                <a:off x="583" y="2930"/>
                <a:ext cx="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" name="Group 286"/>
              <p:cNvGrpSpPr>
                <a:grpSpLocks/>
              </p:cNvGrpSpPr>
              <p:nvPr/>
            </p:nvGrpSpPr>
            <p:grpSpPr bwMode="auto">
              <a:xfrm>
                <a:off x="558" y="2917"/>
                <a:ext cx="23" cy="16"/>
                <a:chOff x="2954" y="2300"/>
                <a:chExt cx="44" cy="34"/>
              </a:xfrm>
            </p:grpSpPr>
            <p:sp>
              <p:nvSpPr>
                <p:cNvPr id="22815" name="Oval 287"/>
                <p:cNvSpPr>
                  <a:spLocks noChangeArrowheads="1"/>
                </p:cNvSpPr>
                <p:nvPr/>
              </p:nvSpPr>
              <p:spPr bwMode="auto">
                <a:xfrm>
                  <a:off x="2958" y="2321"/>
                  <a:ext cx="36" cy="13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16" name="Rectangle 288"/>
                <p:cNvSpPr>
                  <a:spLocks noChangeArrowheads="1"/>
                </p:cNvSpPr>
                <p:nvPr/>
              </p:nvSpPr>
              <p:spPr bwMode="auto">
                <a:xfrm>
                  <a:off x="2954" y="2306"/>
                  <a:ext cx="44" cy="21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17" name="Oval 289"/>
                <p:cNvSpPr>
                  <a:spLocks noChangeArrowheads="1"/>
                </p:cNvSpPr>
                <p:nvPr/>
              </p:nvSpPr>
              <p:spPr bwMode="auto">
                <a:xfrm>
                  <a:off x="2958" y="2300"/>
                  <a:ext cx="36" cy="13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818" name="Line 290"/>
              <p:cNvSpPr>
                <a:spLocks noChangeShapeType="1"/>
              </p:cNvSpPr>
              <p:nvPr/>
            </p:nvSpPr>
            <p:spPr bwMode="auto">
              <a:xfrm flipV="1">
                <a:off x="570" y="2801"/>
                <a:ext cx="0" cy="1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" name="Group 291"/>
              <p:cNvGrpSpPr>
                <a:grpSpLocks/>
              </p:cNvGrpSpPr>
              <p:nvPr/>
            </p:nvGrpSpPr>
            <p:grpSpPr bwMode="auto">
              <a:xfrm>
                <a:off x="515" y="3097"/>
                <a:ext cx="55" cy="127"/>
                <a:chOff x="2867" y="2688"/>
                <a:chExt cx="110" cy="273"/>
              </a:xfrm>
            </p:grpSpPr>
            <p:sp>
              <p:nvSpPr>
                <p:cNvPr id="22820" name="Oval 292"/>
                <p:cNvSpPr>
                  <a:spLocks noChangeArrowheads="1"/>
                </p:cNvSpPr>
                <p:nvPr/>
              </p:nvSpPr>
              <p:spPr bwMode="auto">
                <a:xfrm>
                  <a:off x="2871" y="2903"/>
                  <a:ext cx="102" cy="58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21" name="Rectangle 293"/>
                <p:cNvSpPr>
                  <a:spLocks noChangeArrowheads="1"/>
                </p:cNvSpPr>
                <p:nvPr/>
              </p:nvSpPr>
              <p:spPr bwMode="auto">
                <a:xfrm>
                  <a:off x="2867" y="2717"/>
                  <a:ext cx="110" cy="21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22" name="Oval 294"/>
                <p:cNvSpPr>
                  <a:spLocks noChangeArrowheads="1"/>
                </p:cNvSpPr>
                <p:nvPr/>
              </p:nvSpPr>
              <p:spPr bwMode="auto">
                <a:xfrm>
                  <a:off x="2871" y="2688"/>
                  <a:ext cx="102" cy="60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23" name="Line 295"/>
                <p:cNvSpPr>
                  <a:spLocks noChangeShapeType="1"/>
                </p:cNvSpPr>
                <p:nvPr/>
              </p:nvSpPr>
              <p:spPr bwMode="auto">
                <a:xfrm>
                  <a:off x="286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24" name="Line 296"/>
                <p:cNvSpPr>
                  <a:spLocks noChangeShapeType="1"/>
                </p:cNvSpPr>
                <p:nvPr/>
              </p:nvSpPr>
              <p:spPr bwMode="auto">
                <a:xfrm>
                  <a:off x="297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825" name="Line 297"/>
              <p:cNvSpPr>
                <a:spLocks noChangeShapeType="1"/>
              </p:cNvSpPr>
              <p:nvPr/>
            </p:nvSpPr>
            <p:spPr bwMode="auto">
              <a:xfrm flipH="1" flipV="1">
                <a:off x="566" y="2726"/>
                <a:ext cx="0" cy="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" name="Group 298"/>
              <p:cNvGrpSpPr>
                <a:grpSpLocks noChangeAspect="1"/>
              </p:cNvGrpSpPr>
              <p:nvPr/>
            </p:nvGrpSpPr>
            <p:grpSpPr bwMode="auto">
              <a:xfrm>
                <a:off x="542" y="2659"/>
                <a:ext cx="49" cy="68"/>
                <a:chOff x="2880" y="1008"/>
                <a:chExt cx="192" cy="288"/>
              </a:xfrm>
            </p:grpSpPr>
            <p:grpSp>
              <p:nvGrpSpPr>
                <p:cNvPr id="23" name="Group 299"/>
                <p:cNvGrpSpPr>
                  <a:grpSpLocks noChangeAspect="1"/>
                </p:cNvGrpSpPr>
                <p:nvPr/>
              </p:nvGrpSpPr>
              <p:grpSpPr bwMode="auto">
                <a:xfrm>
                  <a:off x="2928" y="1152"/>
                  <a:ext cx="96" cy="144"/>
                  <a:chOff x="2923" y="1250"/>
                  <a:chExt cx="36" cy="82"/>
                </a:xfrm>
              </p:grpSpPr>
              <p:sp>
                <p:nvSpPr>
                  <p:cNvPr id="22828" name="Oval 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7" y="1319"/>
                    <a:ext cx="28" cy="13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29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3" y="1256"/>
                    <a:ext cx="36" cy="69"/>
                  </a:xfrm>
                  <a:prstGeom prst="rect">
                    <a:avLst/>
                  </a:prstGeom>
                  <a:solidFill>
                    <a:srgbClr val="FAFD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30" name="Oval 3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7" y="1250"/>
                    <a:ext cx="28" cy="14"/>
                  </a:xfrm>
                  <a:prstGeom prst="ellipse">
                    <a:avLst/>
                  </a:prstGeom>
                  <a:solidFill>
                    <a:srgbClr val="FAFD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31" name="Line 30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23" y="1260"/>
                    <a:ext cx="0" cy="6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32" name="Line 30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59" y="1260"/>
                    <a:ext cx="0" cy="6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833" name="Oval 305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1008"/>
                  <a:ext cx="192" cy="192"/>
                </a:xfrm>
                <a:prstGeom prst="ellipse">
                  <a:avLst/>
                </a:prstGeom>
                <a:solidFill>
                  <a:srgbClr val="FAFD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306"/>
              <p:cNvGrpSpPr>
                <a:grpSpLocks/>
              </p:cNvGrpSpPr>
              <p:nvPr/>
            </p:nvGrpSpPr>
            <p:grpSpPr bwMode="auto">
              <a:xfrm>
                <a:off x="570" y="3097"/>
                <a:ext cx="55" cy="127"/>
                <a:chOff x="2867" y="2688"/>
                <a:chExt cx="110" cy="273"/>
              </a:xfrm>
            </p:grpSpPr>
            <p:sp>
              <p:nvSpPr>
                <p:cNvPr id="22835" name="Oval 307"/>
                <p:cNvSpPr>
                  <a:spLocks noChangeArrowheads="1"/>
                </p:cNvSpPr>
                <p:nvPr/>
              </p:nvSpPr>
              <p:spPr bwMode="auto">
                <a:xfrm>
                  <a:off x="2871" y="2903"/>
                  <a:ext cx="102" cy="58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6" name="Rectangle 308"/>
                <p:cNvSpPr>
                  <a:spLocks noChangeArrowheads="1"/>
                </p:cNvSpPr>
                <p:nvPr/>
              </p:nvSpPr>
              <p:spPr bwMode="auto">
                <a:xfrm>
                  <a:off x="2867" y="2717"/>
                  <a:ext cx="110" cy="215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7" name="Oval 309"/>
                <p:cNvSpPr>
                  <a:spLocks noChangeArrowheads="1"/>
                </p:cNvSpPr>
                <p:nvPr/>
              </p:nvSpPr>
              <p:spPr bwMode="auto">
                <a:xfrm>
                  <a:off x="2871" y="2688"/>
                  <a:ext cx="102" cy="60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8" name="Line 310"/>
                <p:cNvSpPr>
                  <a:spLocks noChangeShapeType="1"/>
                </p:cNvSpPr>
                <p:nvPr/>
              </p:nvSpPr>
              <p:spPr bwMode="auto">
                <a:xfrm>
                  <a:off x="286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9" name="Line 311"/>
                <p:cNvSpPr>
                  <a:spLocks noChangeShapeType="1"/>
                </p:cNvSpPr>
                <p:nvPr/>
              </p:nvSpPr>
              <p:spPr bwMode="auto">
                <a:xfrm>
                  <a:off x="2977" y="2721"/>
                  <a:ext cx="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840" name="Oval 312"/>
              <p:cNvSpPr>
                <a:spLocks noChangeArrowheads="1"/>
              </p:cNvSpPr>
              <p:nvPr/>
            </p:nvSpPr>
            <p:spPr bwMode="auto">
              <a:xfrm>
                <a:off x="518" y="2770"/>
                <a:ext cx="96" cy="89"/>
              </a:xfrm>
              <a:prstGeom prst="ellipse">
                <a:avLst/>
              </a:prstGeom>
              <a:solidFill>
                <a:srgbClr val="CC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2841" name="Picture 3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7" y="2954"/>
                <a:ext cx="202" cy="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22843" name="Rectangle 315"/>
          <p:cNvSpPr>
            <a:spLocks noChangeArrowheads="1"/>
          </p:cNvSpPr>
          <p:nvPr/>
        </p:nvSpPr>
        <p:spPr bwMode="auto">
          <a:xfrm>
            <a:off x="609600" y="2057400"/>
            <a:ext cx="502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  Benthic Ecosystem Assessment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/>
              <a:t> Habitat Mapping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/>
              <a:t> Fisheries Surveys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/>
              <a:t> Deep </a:t>
            </a:r>
            <a:r>
              <a:rPr lang="en-US" sz="1600" dirty="0" smtClean="0"/>
              <a:t>Exploration</a:t>
            </a:r>
            <a:endParaRPr lang="en-US" sz="1600" dirty="0"/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/>
              <a:t> </a:t>
            </a:r>
            <a:r>
              <a:rPr lang="en-US" sz="1600" dirty="0" smtClean="0"/>
              <a:t>Maritime Archaeology</a:t>
            </a:r>
            <a:endParaRPr lang="en-US" dirty="0"/>
          </a:p>
          <a:p>
            <a:pPr>
              <a:spcBef>
                <a:spcPct val="20000"/>
              </a:spcBef>
            </a:pPr>
            <a:endParaRPr lang="en-US" sz="2000" dirty="0"/>
          </a:p>
        </p:txBody>
      </p:sp>
      <p:sp>
        <p:nvSpPr>
          <p:cNvPr id="22844" name="Line 316"/>
          <p:cNvSpPr>
            <a:spLocks noChangeShapeType="1"/>
          </p:cNvSpPr>
          <p:nvPr/>
        </p:nvSpPr>
        <p:spPr bwMode="auto">
          <a:xfrm>
            <a:off x="533400" y="838200"/>
            <a:ext cx="8077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2845" name="Rectangle 317"/>
          <p:cNvSpPr>
            <a:spLocks noChangeArrowheads="1"/>
          </p:cNvSpPr>
          <p:nvPr/>
        </p:nvSpPr>
        <p:spPr bwMode="auto">
          <a:xfrm>
            <a:off x="685800" y="4648200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  Oceanography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/>
              <a:t>  </a:t>
            </a:r>
            <a:r>
              <a:rPr lang="en-US" sz="1600" dirty="0" smtClean="0"/>
              <a:t>Ocean Circulation and Structure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 smtClean="0"/>
              <a:t>   Climate and Weather observations 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 smtClean="0"/>
              <a:t>  Hurricane Forecasting</a:t>
            </a:r>
            <a:endParaRPr lang="en-US" sz="1600" dirty="0"/>
          </a:p>
        </p:txBody>
      </p:sp>
      <p:sp>
        <p:nvSpPr>
          <p:cNvPr id="22846" name="Rectangle 318"/>
          <p:cNvSpPr>
            <a:spLocks noChangeArrowheads="1"/>
          </p:cNvSpPr>
          <p:nvPr/>
        </p:nvSpPr>
        <p:spPr bwMode="auto">
          <a:xfrm>
            <a:off x="609600" y="3657600"/>
            <a:ext cx="502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  Water Column Ecosystem Assessment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 smtClean="0"/>
              <a:t>  Fisheries </a:t>
            </a:r>
            <a:r>
              <a:rPr lang="en-US" sz="1600" dirty="0"/>
              <a:t>Surveys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600" dirty="0"/>
              <a:t>  Regional and point source events </a:t>
            </a:r>
            <a:r>
              <a:rPr lang="en-US" sz="1600" dirty="0" smtClean="0"/>
              <a:t>(e.g., DWH)</a:t>
            </a:r>
            <a:endParaRPr lang="en-US" dirty="0"/>
          </a:p>
        </p:txBody>
      </p:sp>
      <p:grpSp>
        <p:nvGrpSpPr>
          <p:cNvPr id="25" name="Group 319"/>
          <p:cNvGrpSpPr>
            <a:grpSpLocks/>
          </p:cNvGrpSpPr>
          <p:nvPr/>
        </p:nvGrpSpPr>
        <p:grpSpPr bwMode="auto">
          <a:xfrm>
            <a:off x="6019800" y="3581400"/>
            <a:ext cx="2362200" cy="1828800"/>
            <a:chOff x="3552" y="2880"/>
            <a:chExt cx="1661" cy="1344"/>
          </a:xfrm>
        </p:grpSpPr>
        <p:pic>
          <p:nvPicPr>
            <p:cNvPr id="22848" name="Picture 320" descr="Cells &amp; Cysts 2"/>
            <p:cNvPicPr>
              <a:picLocks noChangeAspect="1" noChangeArrowheads="1"/>
            </p:cNvPicPr>
            <p:nvPr/>
          </p:nvPicPr>
          <p:blipFill>
            <a:blip r:embed="rId5" cstate="print"/>
            <a:srcRect l="11246" t="4733"/>
            <a:stretch>
              <a:fillRect/>
            </a:stretch>
          </p:blipFill>
          <p:spPr bwMode="auto">
            <a:xfrm rot="-4091916">
              <a:off x="4575" y="3297"/>
              <a:ext cx="720" cy="557"/>
            </a:xfrm>
            <a:prstGeom prst="rect">
              <a:avLst/>
            </a:prstGeom>
            <a:noFill/>
          </p:spPr>
        </p:pic>
        <p:pic>
          <p:nvPicPr>
            <p:cNvPr id="22849" name="Picture 321" descr="Mesodinium1"/>
            <p:cNvPicPr>
              <a:picLocks noChangeAspect="1" noChangeArrowheads="1"/>
            </p:cNvPicPr>
            <p:nvPr/>
          </p:nvPicPr>
          <p:blipFill>
            <a:blip r:embed="rId6" cstate="print"/>
            <a:srcRect l="23431"/>
            <a:stretch>
              <a:fillRect/>
            </a:stretch>
          </p:blipFill>
          <p:spPr bwMode="auto">
            <a:xfrm>
              <a:off x="4368" y="2880"/>
              <a:ext cx="528" cy="455"/>
            </a:xfrm>
            <a:prstGeom prst="rect">
              <a:avLst/>
            </a:prstGeom>
            <a:noFill/>
          </p:spPr>
        </p:pic>
        <p:pic>
          <p:nvPicPr>
            <p:cNvPr id="22850" name="Picture 322" descr="thalassiosira nordenskioeldii auxospor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3024"/>
              <a:ext cx="507" cy="780"/>
            </a:xfrm>
            <a:prstGeom prst="rect">
              <a:avLst/>
            </a:prstGeom>
            <a:noFill/>
          </p:spPr>
        </p:pic>
        <p:pic>
          <p:nvPicPr>
            <p:cNvPr id="22851" name="Picture 323" descr="stephanopyxis nipponica spore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52" y="3504"/>
              <a:ext cx="412" cy="634"/>
            </a:xfrm>
            <a:prstGeom prst="rect">
              <a:avLst/>
            </a:prstGeom>
            <a:noFill/>
          </p:spPr>
        </p:pic>
        <p:pic>
          <p:nvPicPr>
            <p:cNvPr id="22852" name="Picture 324" descr="thalassiosira aestivali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320" y="3600"/>
              <a:ext cx="427" cy="624"/>
            </a:xfrm>
            <a:prstGeom prst="rect">
              <a:avLst/>
            </a:prstGeom>
            <a:noFill/>
          </p:spPr>
        </p:pic>
      </p:grpSp>
      <p:pic>
        <p:nvPicPr>
          <p:cNvPr id="22854" name="Picture 326" descr="OkExVolcanoSeattleH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1905000"/>
            <a:ext cx="2286000" cy="1566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1676400"/>
            <a:ext cx="37338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/>
              <a:t>Content: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Vision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Operating Principles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AUVs in NOAA Missions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Recommendations</a:t>
            </a:r>
          </a:p>
          <a:p>
            <a:pPr lvl="1"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200" dirty="0" smtClean="0"/>
              <a:t>Status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Approved by Research Council Aug 2009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Under review by PA&amp;E</a:t>
            </a:r>
          </a:p>
          <a:p>
            <a:pPr>
              <a:lnSpc>
                <a:spcPct val="90000"/>
              </a:lnSpc>
            </a:pPr>
            <a:endParaRPr lang="en-US" sz="2200" dirty="0" smtClean="0"/>
          </a:p>
          <a:p>
            <a:pPr>
              <a:lnSpc>
                <a:spcPct val="90000"/>
              </a:lnSpc>
            </a:pPr>
            <a:r>
              <a:rPr lang="en-US" sz="2200" dirty="0" smtClean="0"/>
              <a:t>Outlook? PPBES =&gt; $0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=&gt; TF on Unmanned Systems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0" y="206375"/>
            <a:ext cx="91440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4538" indent="-744538" algn="ctr">
              <a:lnSpc>
                <a:spcPct val="85000"/>
              </a:lnSpc>
            </a:pPr>
            <a:r>
              <a:rPr lang="en-US" sz="2400" dirty="0"/>
              <a:t>NOAA AUV </a:t>
            </a:r>
            <a:r>
              <a:rPr lang="en-US" sz="2400" dirty="0" smtClean="0"/>
              <a:t>Roadmap</a:t>
            </a:r>
          </a:p>
          <a:p>
            <a:pPr marL="744538" indent="-744538" algn="ctr">
              <a:lnSpc>
                <a:spcPct val="85000"/>
              </a:lnSpc>
            </a:pPr>
            <a:endParaRPr lang="en-US" sz="2400" dirty="0" smtClean="0"/>
          </a:p>
          <a:p>
            <a:pPr marL="744538" indent="-744538" algn="ctr">
              <a:lnSpc>
                <a:spcPct val="85000"/>
              </a:lnSpc>
            </a:pPr>
            <a:endParaRPr lang="en-US" sz="2400" dirty="0"/>
          </a:p>
        </p:txBody>
      </p:sp>
      <p:graphicFrame>
        <p:nvGraphicFramePr>
          <p:cNvPr id="118785" name="Object 1"/>
          <p:cNvGraphicFramePr>
            <a:graphicFrameLocks noChangeAspect="1"/>
          </p:cNvGraphicFramePr>
          <p:nvPr/>
        </p:nvGraphicFramePr>
        <p:xfrm>
          <a:off x="533400" y="1143000"/>
          <a:ext cx="3891736" cy="5029200"/>
        </p:xfrm>
        <a:graphic>
          <a:graphicData uri="http://schemas.openxmlformats.org/presentationml/2006/ole">
            <p:oleObj spid="_x0000_s145410" name="Acrobat Document" r:id="rId4" imgW="5508000" imgH="6682320" progId="AcroExch.Document.7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1066800" y="6858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Identifies platforms and missions that unmanned systems (primarily gliders and propeller driven AUV’s) can fulfill.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574</Words>
  <Application>Microsoft Office PowerPoint</Application>
  <PresentationFormat>On-screen Show (4:3)</PresentationFormat>
  <Paragraphs>105</Paragraphs>
  <Slides>16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Default Design</vt:lpstr>
      <vt:lpstr>Acrobat Document</vt:lpstr>
      <vt:lpstr>Accessing the Sea: Unmanned Platforms, Sensors and Infrastructure for Decision Support</vt:lpstr>
      <vt:lpstr>Some Benefits  of Unmanned Systems</vt:lpstr>
      <vt:lpstr>AUV Mapping of West Coast Groundfish Team: NMFS NWFSC, OSU, &amp; WHOI </vt:lpstr>
      <vt:lpstr>Slide 4</vt:lpstr>
      <vt:lpstr>Slide 5</vt:lpstr>
      <vt:lpstr>Slide 6</vt:lpstr>
      <vt:lpstr>Slide 7</vt:lpstr>
      <vt:lpstr>NOAA Unmanned Systems Missions</vt:lpstr>
      <vt:lpstr>Slide 9</vt:lpstr>
      <vt:lpstr>“Grassroots” Capability Demonstrations</vt:lpstr>
      <vt:lpstr>Slide 11</vt:lpstr>
      <vt:lpstr> New Platforms</vt:lpstr>
      <vt:lpstr>Sensors –  Many Interagency Sponsors</vt:lpstr>
      <vt:lpstr>[Growing] Infrastructure</vt:lpstr>
      <vt:lpstr>Slide 15</vt:lpstr>
      <vt:lpstr>Marine Mammal  Temp and Salinity Profiles</vt:lpstr>
    </vt:vector>
  </TitlesOfParts>
  <Company>OAR Headquarters, 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Accessing the Sea: Unmanned Platforms, Sensors and Infrastructure for Decision Support</dc:title>
  <dc:subject>NWS Technology Infusion Mtg</dc:subject>
  <dc:creator>R.Beach / F. Cantelas</dc:creator>
  <dc:description>Nov 3, 2010</dc:description>
  <cp:lastModifiedBy>Reginald.Beach</cp:lastModifiedBy>
  <cp:revision>250</cp:revision>
  <dcterms:created xsi:type="dcterms:W3CDTF">2008-07-21T13:37:16Z</dcterms:created>
  <dcterms:modified xsi:type="dcterms:W3CDTF">2010-11-01T17:56:46Z</dcterms:modified>
</cp:coreProperties>
</file>